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0" r:id="rId6"/>
    <p:sldId id="348" r:id="rId7"/>
    <p:sldId id="353" r:id="rId8"/>
    <p:sldId id="352" r:id="rId9"/>
    <p:sldId id="354" r:id="rId10"/>
    <p:sldId id="355" r:id="rId11"/>
    <p:sldId id="357" r:id="rId12"/>
    <p:sldId id="358" r:id="rId13"/>
    <p:sldId id="359" r:id="rId14"/>
    <p:sldId id="361" r:id="rId15"/>
    <p:sldId id="362" r:id="rId16"/>
    <p:sldId id="363" r:id="rId17"/>
    <p:sldId id="364" r:id="rId18"/>
    <p:sldId id="366" r:id="rId19"/>
    <p:sldId id="367" r:id="rId20"/>
    <p:sldId id="368" r:id="rId21"/>
    <p:sldId id="369" r:id="rId22"/>
    <p:sldId id="458" r:id="rId23"/>
    <p:sldId id="550" r:id="rId24"/>
    <p:sldId id="264" r:id="rId25"/>
    <p:sldId id="547" r:id="rId26"/>
    <p:sldId id="548" r:id="rId27"/>
    <p:sldId id="549" r:id="rId28"/>
    <p:sldId id="551" r:id="rId29"/>
    <p:sldId id="552" r:id="rId30"/>
    <p:sldId id="553" r:id="rId31"/>
    <p:sldId id="554" r:id="rId32"/>
    <p:sldId id="555" r:id="rId33"/>
    <p:sldId id="556" r:id="rId34"/>
    <p:sldId id="557" r:id="rId35"/>
    <p:sldId id="558" r:id="rId36"/>
    <p:sldId id="559" r:id="rId37"/>
    <p:sldId id="560" r:id="rId38"/>
    <p:sldId id="562" r:id="rId39"/>
    <p:sldId id="563" r:id="rId40"/>
    <p:sldId id="655" r:id="rId41"/>
    <p:sldId id="656" r:id="rId42"/>
    <p:sldId id="658" r:id="rId43"/>
    <p:sldId id="660" r:id="rId44"/>
    <p:sldId id="661" r:id="rId45"/>
    <p:sldId id="261" r:id="rId46"/>
    <p:sldId id="296" r:id="rId47"/>
  </p:sldIdLst>
  <p:sldSz cx="9144000" cy="5143500"/>
  <p:notesSz cx="6858000" cy="9144000"/>
  <p:embeddedFontLst>
    <p:embeddedFont>
      <p:font typeface="Proxima Nova" charset="0"/>
      <p:regular r:id="rId51"/>
      <p:bold r:id="rId52"/>
      <p:italic r:id="rId53"/>
      <p:boldItalic r:id="rId54"/>
    </p:embeddedFont>
    <p:embeddedFont>
      <p:font typeface="Roboto Medium" charset="0"/>
      <p:regular r:id="rId55"/>
      <p:bold r:id="rId56"/>
      <p:italic r:id="rId57"/>
      <p:boldItalic r:id="rId58"/>
    </p:embeddedFont>
    <p:embeddedFont>
      <p:font typeface="Merriweather Light" charset="0"/>
      <p:regular r:id="rId59"/>
      <p:bold r:id="rId60"/>
      <p:italic r:id="rId61"/>
      <p:boldItalic r:id="rId62"/>
    </p:embeddedFont>
    <p:embeddedFont>
      <p:font typeface="Vidaloka" charset="0"/>
      <p:regular r:id="rId63"/>
    </p:embeddedFont>
    <p:embeddedFont>
      <p:font typeface="Proxima Nova Semibold" charset="0"/>
      <p:regular r:id="rId64"/>
      <p:bold r:id="rId65"/>
      <p:boldItalic r:id="rId66"/>
    </p:embeddedFont>
    <p:embeddedFont>
      <p:font typeface="Amatic SC" charset="0"/>
      <p:regular r:id="rId67"/>
      <p:bold r:id="rId68"/>
    </p:embeddedFont>
    <p:embeddedFont>
      <p:font typeface="Montserrat" charset="0"/>
      <p:regular r:id="rId69"/>
      <p:bold r:id="rId70"/>
      <p:italic r:id="rId71"/>
      <p:boldItalic r:id="rId72"/>
    </p:embeddedFont>
    <p:embeddedFont>
      <p:font typeface="Lato" charset="0"/>
      <p:regular r:id="rId73"/>
      <p:bold r:id="rId74"/>
      <p:italic r:id="rId75"/>
      <p:boldItalic r:id="rId76"/>
    </p:embeddedFont>
    <p:embeddedFont>
      <p:font typeface="Open Sans SemiBold" charset="0"/>
      <p:regular r:id="rId77"/>
      <p:bold r:id="rId78"/>
      <p:italic r:id="rId79"/>
      <p:boldItalic r:id="rId80"/>
    </p:embeddedFont>
    <p:embeddedFont>
      <p:font typeface="Russo One" charset="0"/>
      <p:regular r:id="rId81"/>
    </p:embeddedFont>
    <p:embeddedFont>
      <p:font typeface="Mako" charset="0"/>
      <p:regular r:id="rId82"/>
    </p:embeddedFont>
    <p:embeddedFont>
      <p:font typeface="Oswald" charset="0"/>
      <p:regular r:id="rId83"/>
      <p:bold r:id="rId84"/>
    </p:embeddedFont>
    <p:embeddedFont>
      <p:font typeface="PT Sans" charset="0"/>
      <p:regular r:id="rId85"/>
      <p:bold r:id="rId86"/>
      <p:italic r:id="rId87"/>
      <p:boldItalic r:id="rId88"/>
    </p:embeddedFont>
    <p:embeddedFont>
      <p:font typeface="Crimson Text" charset="0"/>
      <p:regular r:id="rId89"/>
      <p:bold r:id="rId90"/>
      <p:italic r:id="rId91"/>
      <p:boldItalic r:id="rId92"/>
    </p:embeddedFont>
    <p:embeddedFont>
      <p:font typeface="Open Sans"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0000"/>
    <a:srgbClr val="FFFFFF"/>
    <a:srgbClr val="FB8903"/>
    <a:srgbClr val="F5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font" Target="fonts/font46.fntdata"/><Relationship Id="rId95" Type="http://schemas.openxmlformats.org/officeDocument/2006/relationships/font" Target="fonts/font45.fntdata"/><Relationship Id="rId94" Type="http://schemas.openxmlformats.org/officeDocument/2006/relationships/font" Target="fonts/font44.fntdata"/><Relationship Id="rId93" Type="http://schemas.openxmlformats.org/officeDocument/2006/relationships/font" Target="fonts/font43.fntdata"/><Relationship Id="rId92" Type="http://schemas.openxmlformats.org/officeDocument/2006/relationships/font" Target="fonts/font42.fntdata"/><Relationship Id="rId91" Type="http://schemas.openxmlformats.org/officeDocument/2006/relationships/font" Target="fonts/font41.fntdata"/><Relationship Id="rId90" Type="http://schemas.openxmlformats.org/officeDocument/2006/relationships/font" Target="fonts/font40.fntdata"/><Relationship Id="rId9" Type="http://schemas.openxmlformats.org/officeDocument/2006/relationships/slide" Target="slides/slide6.xml"/><Relationship Id="rId89" Type="http://schemas.openxmlformats.org/officeDocument/2006/relationships/font" Target="fonts/font39.fntdata"/><Relationship Id="rId88" Type="http://schemas.openxmlformats.org/officeDocument/2006/relationships/font" Target="fonts/font38.fntdata"/><Relationship Id="rId87" Type="http://schemas.openxmlformats.org/officeDocument/2006/relationships/font" Target="fonts/font37.fntdata"/><Relationship Id="rId86" Type="http://schemas.openxmlformats.org/officeDocument/2006/relationships/font" Target="fonts/font36.fntdata"/><Relationship Id="rId85" Type="http://schemas.openxmlformats.org/officeDocument/2006/relationships/font" Target="fonts/font35.fntdata"/><Relationship Id="rId84" Type="http://schemas.openxmlformats.org/officeDocument/2006/relationships/font" Target="fonts/font34.fntdata"/><Relationship Id="rId83" Type="http://schemas.openxmlformats.org/officeDocument/2006/relationships/font" Target="fonts/font33.fntdata"/><Relationship Id="rId82" Type="http://schemas.openxmlformats.org/officeDocument/2006/relationships/font" Target="fonts/font32.fntdata"/><Relationship Id="rId81" Type="http://schemas.openxmlformats.org/officeDocument/2006/relationships/font" Target="fonts/font31.fntdata"/><Relationship Id="rId80" Type="http://schemas.openxmlformats.org/officeDocument/2006/relationships/font" Target="fonts/font30.fntdata"/><Relationship Id="rId8" Type="http://schemas.openxmlformats.org/officeDocument/2006/relationships/slide" Target="slides/slide5.xml"/><Relationship Id="rId79" Type="http://schemas.openxmlformats.org/officeDocument/2006/relationships/font" Target="fonts/font29.fntdata"/><Relationship Id="rId78" Type="http://schemas.openxmlformats.org/officeDocument/2006/relationships/font" Target="fonts/font28.fntdata"/><Relationship Id="rId77" Type="http://schemas.openxmlformats.org/officeDocument/2006/relationships/font" Target="fonts/font27.fntdata"/><Relationship Id="rId76" Type="http://schemas.openxmlformats.org/officeDocument/2006/relationships/font" Target="fonts/font26.fntdata"/><Relationship Id="rId75" Type="http://schemas.openxmlformats.org/officeDocument/2006/relationships/font" Target="fonts/font25.fntdata"/><Relationship Id="rId74" Type="http://schemas.openxmlformats.org/officeDocument/2006/relationships/font" Target="fonts/font24.fntdata"/><Relationship Id="rId73" Type="http://schemas.openxmlformats.org/officeDocument/2006/relationships/font" Target="fonts/font23.fntdata"/><Relationship Id="rId72" Type="http://schemas.openxmlformats.org/officeDocument/2006/relationships/font" Target="fonts/font22.fntdata"/><Relationship Id="rId71" Type="http://schemas.openxmlformats.org/officeDocument/2006/relationships/font" Target="fonts/font21.fntdata"/><Relationship Id="rId70" Type="http://schemas.openxmlformats.org/officeDocument/2006/relationships/font" Target="fonts/font20.fntdata"/><Relationship Id="rId7" Type="http://schemas.openxmlformats.org/officeDocument/2006/relationships/slide" Target="slides/slide4.xml"/><Relationship Id="rId69" Type="http://schemas.openxmlformats.org/officeDocument/2006/relationships/font" Target="fonts/font19.fntdata"/><Relationship Id="rId68" Type="http://schemas.openxmlformats.org/officeDocument/2006/relationships/font" Target="fonts/font18.fntdata"/><Relationship Id="rId67" Type="http://schemas.openxmlformats.org/officeDocument/2006/relationships/font" Target="fonts/font17.fntdata"/><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Dai plot appena mostrati riusciamo a concludere che nonostante ci siamo molte features, riusciamo comunque a valture </a:t>
            </a:r>
            <a:r>
              <a:rPr b="1"/>
              <a:t>tutto il dataset in tempi</a:t>
            </a:r>
            <a:r>
              <a:rPr lang="it-IT" b="1"/>
              <a:t> molto veloci</a:t>
            </a:r>
            <a:r>
              <a:rPr lang="it-IT"/>
              <a:t>.</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b="1"/>
              <a:t>non spicca </a:t>
            </a:r>
            <a:r>
              <a:rPr lang="it-IT"/>
              <a:t>[da subito, con il dataset pulito] </a:t>
            </a:r>
            <a:r>
              <a:rPr lang="it-IT" b="1"/>
              <a:t>moltissimo la differenza</a:t>
            </a:r>
            <a:r>
              <a:rPr lang="it-IT"/>
              <a:t> di performance di classificazione dei due algoritmi: laddove la </a:t>
            </a:r>
            <a:r>
              <a:rPr lang="it-IT" b="1"/>
              <a:t>logistic regression fin da subito riesce ad ottenere degli ottimi risultati di classificazione</a:t>
            </a:r>
            <a:r>
              <a:rPr lang="it-IT"/>
              <a:t> (che rasentano il classificatore perfetto) il modello di </a:t>
            </a:r>
            <a:r>
              <a:rPr lang="it-IT" b="1"/>
              <a:t>naive bayes riesce ad ottenere risultati molto simili ed in tempi molto minori</a:t>
            </a:r>
            <a:r>
              <a:rPr lang="it-IT"/>
              <a:t>, misurando performance di</a:t>
            </a:r>
            <a:endParaRPr lang="it-IT"/>
          </a:p>
          <a:p>
            <a:pPr marL="0" lvl="0" indent="0" algn="l" rtl="0">
              <a:spcBef>
                <a:spcPts val="0"/>
              </a:spcBef>
              <a:spcAft>
                <a:spcPts val="0"/>
              </a:spcAft>
              <a:buNone/>
            </a:pPr>
            <a:r>
              <a:rPr lang="it-IT"/>
              <a:t>circa </a:t>
            </a:r>
            <a:r>
              <a:rPr lang="it-IT" b="1"/>
              <a:t>5-6% inferiori.</a:t>
            </a:r>
            <a:endParaRPr lang="it-IT"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Nota che fare feature selection non è il nostro fine ultimo ma un mezzo che utilizziamo per avere più informazioni quando dobbiamo andare poi a sporcare i dati</a:t>
            </a:r>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1"/>
              <a:t>L’IMPORTANZA DELLA VALIDAZIONE DOPO LA RIMOZIONE</a:t>
            </a:r>
            <a:endParaRPr lang="it-IT" b="1"/>
          </a:p>
          <a:p>
            <a:pPr marL="0" lvl="0" indent="0" algn="l" rtl="0">
              <a:spcBef>
                <a:spcPts val="0"/>
              </a:spcBef>
              <a:spcAft>
                <a:spcPts val="0"/>
              </a:spcAft>
              <a:buNone/>
            </a:pPr>
            <a:endParaRPr lang="it-IT"/>
          </a:p>
          <a:p>
            <a:pPr marL="0" lvl="0" indent="0" algn="l" rtl="0">
              <a:spcBef>
                <a:spcPts val="0"/>
              </a:spcBef>
              <a:spcAft>
                <a:spcPts val="0"/>
              </a:spcAft>
              <a:buNone/>
            </a:pPr>
            <a:r>
              <a:rPr lang="it-IT"/>
              <a:t>Prima di procedere con l’individuazione e successiva rimozione delle feature ridondanti calcoliamo prima la divisione in train e test set perchè volgiamo </a:t>
            </a:r>
            <a:r>
              <a:rPr lang="it-IT" b="1"/>
              <a:t>applicare il metodo appena definito solo sul train set per poi verificare sul test</a:t>
            </a:r>
            <a:r>
              <a:rPr lang="it-IT"/>
              <a:t>, tramite validazione con i modelli, si produca buoni risultati anche sul test set. Se si andasse immediatamente ad applicare la funzione sopra descritta direttamente su tutto il dataset si causerebbe overfitting per il train dei modelli di validazione. Qualora i nuovi modelli trainati sul dataset troncato producano score di classificazione simili alla baseline della sezione 3 allora possiamo applicare la rimozione delle stesse feature alla copia contenente tutto il dataset e procedere allo step successivo.</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Se non effettuiamo questa operazione di validazione corriamo dunque il rischio di andare ad eliminare feature molto importanti e peggiorare di molto la classificazione. Per questo motivo seguiremo questa procedura di validazione divisione del dataset in train e test per validare le performance su anche tutte le elaborazioni seguenti.</a:t>
            </a:r>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Possiamo infatti notare che le performance di classificazione diminuiscono dalla baseline solo di un misreo 1% quando i tempi di computazione sono diminuiti significamente, infatti possiamo notare che logistic regression  il tempo è quasi dimezzato dalla baseline</a:t>
            </a:r>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US">
                <a:sym typeface="+mn-ea"/>
              </a:rPr>
              <a:t>Avremmo potuto applicarla fin da subito ma essendo una tecnica ricorsiva ha tempi di elaborazione molto alti più è alto il numero di feature che abbiamo nel dataset.</a:t>
            </a:r>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Per prendere le feature più discriminanti dai modelli di Logistic Regression si usa la funzione `model.coef_.flatten()` di modo da predere i </a:t>
            </a:r>
            <a:r>
              <a:rPr b="1"/>
              <a:t>coefficenti theta</a:t>
            </a:r>
            <a:r>
              <a:t> per per ogni feature di ogni modello, dove abbiamo che:</a:t>
            </a:r>
          </a:p>
          <a:p>
            <a:pPr marL="171450" lvl="0" indent="-171450" algn="l" rtl="0">
              <a:spcBef>
                <a:spcPts val="0"/>
              </a:spcBef>
              <a:spcAft>
                <a:spcPts val="0"/>
              </a:spcAft>
            </a:pPr>
            <a:r>
              <a:t>I coefficienti </a:t>
            </a:r>
            <a:r>
              <a:rPr b="1"/>
              <a:t>positivi </a:t>
            </a:r>
            <a:r>
              <a:t>significano che un </a:t>
            </a:r>
            <a:r>
              <a:rPr b="1"/>
              <a:t>aumento del numero di istanze positive di quella feature porta ad un aumento di target positivi</a:t>
            </a:r>
            <a:r>
              <a:t>.</a:t>
            </a:r>
          </a:p>
          <a:p>
            <a:pPr marL="171450" lvl="0" indent="-171450" algn="l" rtl="0">
              <a:spcBef>
                <a:spcPts val="0"/>
              </a:spcBef>
              <a:spcAft>
                <a:spcPts val="0"/>
              </a:spcAft>
            </a:pPr>
            <a:r>
              <a:t>I coefficienti </a:t>
            </a:r>
            <a:r>
              <a:rPr b="1"/>
              <a:t>negativi</a:t>
            </a:r>
            <a:r>
              <a:t>, al contrario, significano che un </a:t>
            </a:r>
            <a:r>
              <a:rPr b="1"/>
              <a:t>aumento del numero di istanze positive di quella feature porta ad una diminuzione di target positivi</a:t>
            </a:r>
            <a:r>
              <a:t>.</a:t>
            </a:r>
          </a:p>
          <a:p>
            <a:pPr marL="0" lvl="0" indent="0" algn="l" rtl="0">
              <a:spcBef>
                <a:spcPts val="0"/>
              </a:spcBef>
              <a:spcAft>
                <a:spcPts val="0"/>
              </a:spcAft>
              <a:buNone/>
            </a:pPr>
          </a:p>
          <a:p>
            <a:pPr marL="0" lvl="0" indent="0" algn="l" rtl="0">
              <a:spcBef>
                <a:spcPts val="0"/>
              </a:spcBef>
              <a:spcAft>
                <a:spcPts val="0"/>
              </a:spcAft>
              <a:buNone/>
            </a:pPr>
            <a:r>
              <a:t>Con questo coefficiente se ne farà il valore assoluto, infatti </a:t>
            </a:r>
            <a:r>
              <a:rPr b="1"/>
              <a:t>il valore assoluto di un coefficiente indica la forza della relazione tra la feature ed il target:</a:t>
            </a:r>
            <a:r>
              <a:t> valori assoluti più grandi indicano che la feature</a:t>
            </a:r>
            <a:r>
              <a:rPr lang="it-IT"/>
              <a:t> </a:t>
            </a:r>
            <a:r>
              <a:t>ha un impatto maggiore sulle previsioni del modello. Per determinare le feature più importanti del modello, quindi, basta guardare i valori assoluti dei coefficienti. Le feature con valore assoluto maggiore sono più importanti. Poi ognuno tutti questi valori assoluti verranno ordinati dal più grande al più piccolo e si terranno solo le top X feature, dove X è un numero passato come parametro.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Come abbiamo già anticipato prima parlando di RFE, il Bernoulli Naive Bayes non ha nessun coefficiente sul quale basarsi per andare a fare una stima di rank di feature. Per questo motivo la costruzione di una funzione per individuare e rankare le feature più importanti può essere un po’ più problematica della precedente. A questo scopo si sceglie di utilizzare l'attributo `</a:t>
            </a:r>
            <a:r>
              <a:rPr b="1"/>
              <a:t>feature_log_prob_</a:t>
            </a:r>
            <a:r>
              <a:t>` del modello di NB. Questo attributo rappresenta il</a:t>
            </a:r>
            <a:r>
              <a:rPr b="1"/>
              <a:t> logaritmo della probabilità condizionata</a:t>
            </a:r>
            <a:r>
              <a:t> che ciascuna feature sia data ciascuna classe. Questo può essere interpretato come un'indicazione di quanto sia importante ciascuna caratteristica per la classificazione ma può portare poi ad avere problemi di ranking in casi di dati sparsi e ridondanti, esattamente come abbiamo visto prima.</a:t>
            </a:r>
          </a:p>
          <a:p>
            <a:pPr marL="0" lvl="0" indent="0" algn="l" rtl="0">
              <a:spcBef>
                <a:spcPts val="0"/>
              </a:spcBef>
              <a:spcAft>
                <a:spcPts val="0"/>
              </a:spcAft>
              <a:buNone/>
            </a:pPr>
          </a:p>
          <a:p>
            <a:pPr marL="0" lvl="0" indent="0" algn="l" rtl="0">
              <a:spcBef>
                <a:spcPts val="0"/>
              </a:spcBef>
              <a:spcAft>
                <a:spcPts val="0"/>
              </a:spcAft>
              <a:buNone/>
            </a:pPr>
            <a:r>
              <a:rPr lang="it-IT" b="1"/>
              <a:t>Avendo però una colonna con molti zeri (o tutti zeri) questa diventa automaticamente molto importante</a:t>
            </a:r>
            <a:r>
              <a:rPr lang="it-IT"/>
              <a:t>, quindi quando abbiamo tutte le feature queste statistica diventa un po’farlocca</a:t>
            </a:r>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 l’inserimento di valori casuali è possibile che violeremo il vincolo di riproducibilità dei risultati che ci siamo posti nell’introduzione.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Questo perchè la funzione di inserimento valori casuali all’interno del dataset utilizza, chiaramente, delle funzioni di random sia per scegliere casualmente il valore da inserire ma anche per scegliere quali celle all’interno della feature andranno sostituite. </a:t>
            </a:r>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Qui </a:t>
            </a:r>
            <a:r>
              <a:rPr lang="it-IT" b="1"/>
              <a:t>si sceglie di riportare gli step-3 e step-4</a:t>
            </a:r>
            <a:r>
              <a:rPr lang="it-IT"/>
              <a:t> per mostrare </a:t>
            </a:r>
            <a:endParaRPr lang="it-IT"/>
          </a:p>
          <a:p>
            <a:pPr marL="171450" lvl="0" indent="-171450" algn="l" rtl="0">
              <a:spcBef>
                <a:spcPts val="0"/>
              </a:spcBef>
              <a:spcAft>
                <a:spcPts val="0"/>
              </a:spcAft>
            </a:pPr>
            <a:r>
              <a:rPr lang="it-IT" b="1"/>
              <a:t>u</a:t>
            </a:r>
            <a:r>
              <a:rPr lang="it-IT" b="1"/>
              <a:t>n caso in cui è evidente in cui molte feature vengono sporcate</a:t>
            </a:r>
            <a:r>
              <a:rPr lang="it-IT"/>
              <a:t> </a:t>
            </a:r>
            <a:endParaRPr lang="it-IT"/>
          </a:p>
          <a:p>
            <a:pPr marL="171450" lvl="0" indent="-171450" algn="l" rtl="0">
              <a:spcBef>
                <a:spcPts val="0"/>
              </a:spcBef>
              <a:spcAft>
                <a:spcPts val="0"/>
              </a:spcAft>
            </a:pPr>
            <a:r>
              <a:rPr lang="it-IT" b="1"/>
              <a:t>un caso in cui è evidente in cui molte feature non vengono sporcate.</a:t>
            </a:r>
            <a:endParaRPr lang="it-IT" b="1"/>
          </a:p>
          <a:p>
            <a:pPr marL="0" lvl="0" indent="0" algn="l" rtl="0">
              <a:spcBef>
                <a:spcPts val="0"/>
              </a:spcBef>
              <a:spcAft>
                <a:spcPts val="0"/>
              </a:spcAft>
              <a:buNone/>
            </a:pPr>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stessa cosa qui</a:t>
            </a:r>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L'esperimento è dunque riuscito? </a:t>
            </a:r>
          </a:p>
          <a:p>
            <a:pPr marL="0" lvl="0" indent="0" algn="l" rtl="0">
              <a:spcBef>
                <a:spcPts val="0"/>
              </a:spcBef>
              <a:spcAft>
                <a:spcPts val="0"/>
              </a:spcAft>
              <a:buNone/>
            </a:pPr>
            <a:endParaRPr lang="it-IT"/>
          </a:p>
          <a:p>
            <a:pPr marL="171450" lvl="0" indent="-171450" algn="l" rtl="0">
              <a:spcBef>
                <a:spcPts val="0"/>
              </a:spcBef>
              <a:spcAft>
                <a:spcPts val="0"/>
              </a:spcAft>
            </a:pPr>
            <a:r>
              <a:rPr b="1">
                <a:sym typeface="+mn-ea"/>
              </a:rPr>
              <a:t>Per Logistic Regression</a:t>
            </a:r>
            <a:r>
              <a:rPr>
                <a:sym typeface="+mn-ea"/>
              </a:rPr>
              <a:t>: </a:t>
            </a:r>
            <a:br>
              <a:rPr>
                <a:sym typeface="+mn-ea"/>
              </a:rPr>
            </a:br>
            <a:r>
              <a:rPr>
                <a:sym typeface="+mn-ea"/>
              </a:rPr>
              <a:t>Siamo riusciti a confermare con prove concrete la nostra ipotesi: i modelli trainati solo con:</a:t>
            </a:r>
            <a:endParaRPr>
              <a:sym typeface="+mn-ea"/>
            </a:endParaRPr>
          </a:p>
          <a:p>
            <a:pPr marL="628650" lvl="1" indent="-171450" algn="l" rtl="0">
              <a:spcBef>
                <a:spcPts val="0"/>
              </a:spcBef>
              <a:spcAft>
                <a:spcPts val="0"/>
              </a:spcAft>
            </a:pPr>
            <a:r>
              <a:rPr>
                <a:sym typeface="+mn-ea"/>
              </a:rPr>
              <a:t>feature sporcate solo al di sotto del 20% con alta correlazione con target (&gt;50%)</a:t>
            </a:r>
            <a:endParaRPr>
              <a:sym typeface="+mn-ea"/>
            </a:endParaRPr>
          </a:p>
          <a:p>
            <a:pPr marL="628650" lvl="1" indent="-171450" algn="l" rtl="0">
              <a:spcBef>
                <a:spcPts val="0"/>
              </a:spcBef>
              <a:spcAft>
                <a:spcPts val="0"/>
              </a:spcAft>
            </a:pPr>
            <a:r>
              <a:rPr>
                <a:sym typeface="+mn-ea"/>
              </a:rPr>
              <a:t>feature discriminatorie che non sono stare sporcate più del 20% (o meno di 80%)</a:t>
            </a:r>
            <a:endParaRPr>
              <a:sym typeface="+mn-ea"/>
            </a:endParaRPr>
          </a:p>
          <a:p>
            <a:pPr marL="457200" lvl="1" indent="0" algn="l" rtl="0">
              <a:spcBef>
                <a:spcPts val="0"/>
              </a:spcBef>
              <a:spcAft>
                <a:spcPts val="0"/>
              </a:spcAft>
              <a:buNone/>
            </a:pPr>
            <a:endParaRPr lang="it-IT"/>
          </a:p>
          <a:p>
            <a:pPr marL="457200" lvl="1" indent="0" algn="l" rtl="0">
              <a:spcBef>
                <a:spcPts val="0"/>
              </a:spcBef>
              <a:spcAft>
                <a:spcPts val="0"/>
              </a:spcAft>
              <a:buNone/>
            </a:pPr>
            <a:r>
              <a:rPr b="1">
                <a:sym typeface="+mn-ea"/>
              </a:rPr>
              <a:t>riportano performance pressapoco identiche </a:t>
            </a:r>
            <a:r>
              <a:rPr>
                <a:sym typeface="+mn-ea"/>
              </a:rPr>
              <a:t>a quelli trainati al punto 4 trainati con il dataset di feature sporcate (in seguito ad averlo sporcato con valori casuali). Possiamo affermare con certezza che il nostro modello di Logistic regression riesce comunque ad estrarre buoni risultati di predizione perchè apprende solo sulle feature più pulite. </a:t>
            </a:r>
            <a:endParaRPr>
              <a:sym typeface="+mn-ea"/>
            </a:endParaRPr>
          </a:p>
          <a:p>
            <a:pPr marL="0" lvl="0" indent="0" algn="l" rtl="0">
              <a:spcBef>
                <a:spcPts val="0"/>
              </a:spcBef>
              <a:spcAft>
                <a:spcPts val="0"/>
              </a:spcAft>
              <a:buNone/>
            </a:pPr>
            <a:endParaRPr lang="it-IT"/>
          </a:p>
          <a:p>
            <a:pPr marL="171450" lvl="0" indent="-171450" algn="l" rtl="0">
              <a:spcBef>
                <a:spcPts val="0"/>
              </a:spcBef>
              <a:spcAft>
                <a:spcPts val="0"/>
              </a:spcAft>
            </a:pPr>
            <a:r>
              <a:rPr lang="it-IT" b="1"/>
              <a:t>Per Bernoulli Naive Bayes</a:t>
            </a:r>
            <a:r>
              <a:rPr lang="it-IT"/>
              <a:t>: </a:t>
            </a:r>
            <a:br>
              <a:rPr lang="it-IT"/>
            </a:br>
            <a:r>
              <a:rPr lang="it-IT"/>
              <a:t>Non siamo troppo certi dei risultati ottenuti, abbiamo </a:t>
            </a:r>
            <a:r>
              <a:rPr lang="it-IT" b="1"/>
              <a:t>una differenza di F1-score e MCC-score consistente intorno al 15%</a:t>
            </a:r>
            <a:r>
              <a:rPr lang="it-IT"/>
              <a:t> (che è abbastanza grande) tra il nostro esperimento ed i dati sporcati, il che significa che probabilmente il modello di Naive Bayes dipende molto anche dalle altre feature che non abbiamo inserito nel train del nostro esperimento. Di seguito viene infatti dimostrato come semplicemente</a:t>
            </a:r>
            <a:r>
              <a:rPr lang="it-IT" b="1"/>
              <a:t> prendendo tutte le feature con meno del 20% / più del 80% di dati sporchi</a:t>
            </a:r>
            <a:r>
              <a:rPr lang="it-IT"/>
              <a:t> (ossia invece che fare la selezione sulle feature discriminanti e con alta correlazione si prendono semplicemente tutte) s</a:t>
            </a:r>
            <a:r>
              <a:rPr lang="it-IT" b="1"/>
              <a:t>i ottengono feature pressapoco identiche all'esempio del punto 4</a:t>
            </a:r>
            <a:r>
              <a:rPr lang="it-IT"/>
              <a:t>: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Queste informazioni ci aiutano inoltre a spiegare in particolare </a:t>
            </a:r>
            <a:r>
              <a:rPr lang="it-IT" b="1"/>
              <a:t>cosa succede nel passaggio da 70% a 85% dello step-2 di LogReg</a:t>
            </a:r>
            <a:r>
              <a:rPr lang="it-IT"/>
              <a:t>, in cui le performance migliorano. Il modello con dati sporchi al 70% stava classificando basandosi su dati errati. Quando, passando ad 80%, questi sono diventati troppo errati,</a:t>
            </a:r>
            <a:r>
              <a:rPr lang="it-IT" b="1"/>
              <a:t> il modello ha smesso di imparare da quella colonna ed ha iniziato ad ignorarla,</a:t>
            </a:r>
            <a:r>
              <a:rPr lang="it-IT"/>
              <a:t> migliorando quindi le performance. </a:t>
            </a: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	</a:t>
            </a:r>
            <a:endParaRPr lang="it-IT"/>
          </a:p>
          <a:p>
            <a:pPr marL="457200" lvl="1" indent="0" algn="l" rtl="0">
              <a:spcBef>
                <a:spcPts val="0"/>
              </a:spcBef>
              <a:spcAft>
                <a:spcPts val="0"/>
              </a:spcAft>
              <a:buNone/>
            </a:pPr>
            <a:endParaRPr 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1.La base:</a:t>
            </a:r>
          </a:p>
          <a:p>
            <a:pPr marL="0" lvl="0" indent="0" algn="l" rtl="0">
              <a:spcBef>
                <a:spcPts val="0"/>
              </a:spcBef>
              <a:spcAft>
                <a:spcPts val="0"/>
              </a:spcAft>
              <a:buNone/>
            </a:pPr>
            <a:r>
              <a:t>Utilizzando i modelli Logistic Regression e Bernoulli Naive Bayes siamo riusciti a predire correttamente se un applicazione è un malware o goodware in base ai permessi e le api call fornite dataset con soglie di F1-score e MCC-score molto alte. </a:t>
            </a:r>
          </a:p>
          <a:p>
            <a:pPr marL="0" lvl="0" indent="0" algn="l" rtl="0">
              <a:spcBef>
                <a:spcPts val="0"/>
              </a:spcBef>
              <a:spcAft>
                <a:spcPts val="0"/>
              </a:spcAft>
              <a:buNone/>
            </a:pPr>
          </a:p>
          <a:p>
            <a:pPr marL="0" lvl="0" indent="0" algn="l" rtl="0">
              <a:spcBef>
                <a:spcPts val="0"/>
              </a:spcBef>
              <a:spcAft>
                <a:spcPts val="0"/>
              </a:spcAft>
              <a:buNone/>
            </a:pPr>
            <a:r>
              <a:t>2.Feature selection:</a:t>
            </a:r>
          </a:p>
          <a:p>
            <a:pPr marL="0" lvl="0" indent="0" algn="l" rtl="0">
              <a:spcBef>
                <a:spcPts val="0"/>
              </a:spcBef>
              <a:spcAft>
                <a:spcPts val="0"/>
              </a:spcAft>
              <a:buNone/>
            </a:pPr>
            <a:r>
              <a:t>Per la fase di feature selection riusciamo a diminuire drasticamente la numerosità di feature del dataset passando da 241 a 30 feature ed inoltre abbiamo sviluppato anche delle funzioni accurate per individuare sia per Logistic Regression sia per Naive Bayes l’elenco di feature che più discriminano.</a:t>
            </a:r>
          </a:p>
          <a:p>
            <a:pPr marL="0" lvl="0" indent="0" algn="l" rtl="0">
              <a:spcBef>
                <a:spcPts val="0"/>
              </a:spcBef>
              <a:spcAft>
                <a:spcPts val="0"/>
              </a:spcAft>
              <a:buNone/>
            </a:pPr>
          </a:p>
          <a:p>
            <a:pPr marL="0" lvl="0" indent="0" algn="l" rtl="0">
              <a:spcBef>
                <a:spcPts val="0"/>
              </a:spcBef>
              <a:spcAft>
                <a:spcPts val="0"/>
              </a:spcAft>
              <a:buNone/>
            </a:pPr>
            <a:r>
              <a:t>3.Sporcare le feature:</a:t>
            </a:r>
          </a:p>
          <a:p>
            <a:pPr marL="0" lvl="0" indent="0" algn="l" rtl="0">
              <a:spcBef>
                <a:spcPts val="0"/>
              </a:spcBef>
              <a:spcAft>
                <a:spcPts val="0"/>
              </a:spcAft>
              <a:buNone/>
            </a:pPr>
          </a:p>
          <a:p>
            <a:pPr marL="171450" lvl="0" indent="-171450" algn="l" rtl="0">
              <a:spcBef>
                <a:spcPts val="0"/>
              </a:spcBef>
              <a:spcAft>
                <a:spcPts val="0"/>
              </a:spcAft>
            </a:pPr>
            <a:r>
              <a:rPr b="1"/>
              <a:t>Per inserimento valori casuali</a:t>
            </a:r>
            <a:r>
              <a:t>: Siamo giunti alla conclusione che non risciamo a rispettare il vincolo da noi imposto di riprodubilità dati ma inserendo valori casuali, ad alcuni valori, casualmente, viene riassegnato il valore corretto. Ergo entrambi </a:t>
            </a:r>
            <a:r>
              <a:rPr b="1"/>
              <a:t>i modelli possono poi imparare sulle colonne più pulite</a:t>
            </a:r>
            <a:r>
              <a:t> ed avere comunque una classificazione corretta. Inoltre si è mostrato quanto i risultati possano variare in in quanto questo punto non rispetta il vincolo di riproducibilità dei dati da noi imposto. Per confermare ciò abbiamo dimostrato con un esperimento che all’interno del dataset di train per etrambi i modelli c’erano sia feature con alta correlazione con il target sia feature altamente discriminatorie che non erano state sporcate in maniera sufficiente.</a:t>
            </a:r>
          </a:p>
          <a:p>
            <a:pPr marL="171450" lvl="0" indent="-171450" algn="l" rtl="0">
              <a:spcBef>
                <a:spcPts val="0"/>
              </a:spcBef>
              <a:spcAft>
                <a:spcPts val="0"/>
              </a:spcAft>
            </a:pPr>
          </a:p>
          <a:p>
            <a:pPr marL="171450" lvl="0" indent="-171450" algn="l" rtl="0">
              <a:spcBef>
                <a:spcPts val="0"/>
              </a:spcBef>
              <a:spcAft>
                <a:spcPts val="0"/>
              </a:spcAft>
            </a:pPr>
            <a:r>
              <a:rPr b="1"/>
              <a:t>Per inserimento valori nulli</a:t>
            </a:r>
            <a:r>
              <a:t>:</a:t>
            </a:r>
            <a:r>
              <a:rPr lang="it-IT"/>
              <a:t> </a:t>
            </a:r>
            <a:r>
              <a:t>Siamo giunti alle stesse conclusioni dello scenario precedente sia per quanto riguarda il vincolo di riproducibilità dei dati (siccome anche qui usiamo il random er selezionare le celle nel quale inserire dati nulli non abbiamo ancora piena riproducibilità) che per quanto riguarda la previsione dei dati. Ossia diventa </a:t>
            </a:r>
            <a:r>
              <a:rPr b="1"/>
              <a:t>facile osservare in come i modelli possano facilmente imparare dai dati che non vengono sporcati</a:t>
            </a:r>
            <a:r>
              <a:t>. Inoltre in questa fase usiamo l’imputer per la moda per ricostruire i dati che fa’ un ottimo lavoro, porta ad un numero molto basso la soglia di dati differenti tra prima di aver inserito valori nulli e a dopo aver fatto l’imputing. In seguito a queste conclusioni ci siamo focalizzati quindi a fare delle considerazioni sui tempi di esecuzione e train dei modelli e notiamo che (come ci si poteva aspettare) Logistic regression per quanto più accurato impiega molto più tempo a trainare e predire. Questo comportamento è dovuto alla ricorsione applicata dal modello, cosa che Naive Bayes non deve fare (impiegando tempi minori).</a:t>
            </a:r>
          </a:p>
          <a:p>
            <a:pPr marL="171450" lvl="0" indent="-171450" algn="l" rtl="0">
              <a:spcBef>
                <a:spcPts val="0"/>
              </a:spcBef>
              <a:spcAft>
                <a:spcPts val="0"/>
              </a:spcAft>
            </a:pPr>
          </a:p>
          <a:p>
            <a:pPr marL="171450" lvl="0" indent="-171450" algn="l" rtl="0">
              <a:spcBef>
                <a:spcPts val="0"/>
              </a:spcBef>
              <a:spcAft>
                <a:spcPts val="0"/>
              </a:spcAft>
            </a:pPr>
            <a:r>
              <a:rPr b="1"/>
              <a:t>Per inserimento valori casuali</a:t>
            </a:r>
            <a:r>
              <a:t>:</a:t>
            </a:r>
            <a:r>
              <a:rPr lang="it-IT"/>
              <a:t> </a:t>
            </a:r>
            <a:r>
              <a:t>Sviluppiamo appositamente questa metodologia di inserimento di rumore nel dataset per provare le nostre ipotesi per implementare la riproducibilità dei dati. Le nostre ipotesi vengono dunque confermate ma addestrando i modelli e sporcando una sola feature alla volta si ricade ancora nell’intoppo di avere valori di score molto alti, in quanto i modelli possono imparare da tutte le altre feature. Per questo motivo si decide quindi di sporcare tutte le colonne del dataset contemporaneamente creando un 2 nuovi modelli (e registrandone gli score) per ogni 1% da 0% a 100%. Analizzando le perfomance ottenute in questo modo risulta che entrambi i modelli evidenziando una soglia critica (intorno al 50% di dati opposti) oltre la quale le prestazioni crollano drasticamente, si ha quindi che: </a:t>
            </a:r>
          </a:p>
          <a:p>
            <a:pPr marL="628650" lvl="1" indent="-171450" algn="l" rtl="0">
              <a:spcBef>
                <a:spcPts val="0"/>
              </a:spcBef>
              <a:spcAft>
                <a:spcPts val="0"/>
              </a:spcAft>
            </a:pPr>
            <a:r>
              <a:t>Prima di questa soglia abbiamo una classificazione “normale”, dove più aumenta il rumore più aumentano gli errori di classificazione.</a:t>
            </a:r>
          </a:p>
          <a:p>
            <a:pPr marL="628650" lvl="1" indent="-171450" algn="l" rtl="0">
              <a:spcBef>
                <a:spcPts val="0"/>
              </a:spcBef>
              <a:spcAft>
                <a:spcPts val="0"/>
              </a:spcAft>
            </a:pPr>
            <a:r>
              <a:t>Esattamente sul soglia abbiamo una classificazione casuale</a:t>
            </a:r>
          </a:p>
          <a:p>
            <a:pPr marL="628650" lvl="1" indent="-171450" algn="l" rtl="0">
              <a:spcBef>
                <a:spcPts val="0"/>
              </a:spcBef>
              <a:spcAft>
                <a:spcPts val="0"/>
              </a:spcAft>
            </a:pPr>
            <a:r>
              <a:t>Dalla soglia in poi arriviamo ad avere un classificatore inverso.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Paradossalmente,</a:t>
            </a:r>
            <a:r>
              <a:rPr b="1"/>
              <a:t> per controllare se le operazioni di preparazione del dataset che faremo allo step successivo siano corrette, dobbiamo testare le operazioni di selezione delle feature con dei modelli giocattolo</a:t>
            </a:r>
            <a:r>
              <a:t> (per valutare le performance della feature selection che vengono fatte passo passo); in modo da avere conferma che non stiamo peggiorando le performance della classificazione eliminando troppe fatures, o peggio eliminando features importanti per la classificazione. </a:t>
            </a:r>
          </a:p>
          <a:p>
            <a:pPr marL="0" lvl="0" indent="0" algn="l" rtl="0">
              <a:spcBef>
                <a:spcPts val="0"/>
              </a:spcBef>
              <a:spcAft>
                <a:spcPts val="0"/>
              </a:spcAft>
              <a:buNone/>
            </a:pPr>
          </a:p>
          <a:p>
            <a:pPr marL="0" lvl="0" indent="0" algn="l" rtl="0">
              <a:spcBef>
                <a:spcPts val="0"/>
              </a:spcBef>
              <a:spcAft>
                <a:spcPts val="0"/>
              </a:spcAft>
              <a:buNone/>
            </a:pPr>
            <a:r>
              <a:t>È dunque </a:t>
            </a:r>
            <a:r>
              <a:rPr b="1"/>
              <a:t>fondamentale che in questa fase si proceda con la scelta dei modelli</a:t>
            </a:r>
            <a:r>
              <a:t>, </a:t>
            </a:r>
            <a:r>
              <a:rPr b="1"/>
              <a:t>basandoci sulle informazioni ottenut</a:t>
            </a:r>
            <a:r>
              <a:rPr lang="it-IT" b="1"/>
              <a:t>e</a:t>
            </a:r>
            <a:r>
              <a:rPr b="1"/>
              <a:t> dall’esplorazione dati</a:t>
            </a:r>
            <a:r>
              <a:t> al passaggio precedente. </a:t>
            </a:r>
          </a:p>
          <a:p>
            <a:pPr marL="0" lvl="0" indent="0" algn="l" rtl="0">
              <a:spcBef>
                <a:spcPts val="0"/>
              </a:spcBef>
              <a:spcAft>
                <a:spcPts val="0"/>
              </a:spcAft>
              <a:buNone/>
            </a:pPr>
          </a:p>
          <a:p>
            <a:pPr marL="0" lvl="0" indent="0" algn="l" rtl="0">
              <a:spcBef>
                <a:spcPts val="0"/>
              </a:spcBef>
              <a:spcAft>
                <a:spcPts val="0"/>
              </a:spcAft>
              <a:buNone/>
            </a:pPr>
            <a:r>
              <a:t>Si sviluppano dunque due funzioni (una per ogni modello) che, forniti come parametro i dati di train e i dati di test, saranno utili al training del rispettivo modello. In questo modo garantiamo anche per tutte le operazioni future che tutti i modelli dello stesso tipo vengano trainati allo stesso modo e le uniche differenze nel train saranno i dati di train e test forniti.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5" name="Shape 65"/>
        <p:cNvGrpSpPr/>
        <p:nvPr/>
      </p:nvGrpSpPr>
      <p:grpSpPr>
        <a:xfrm>
          <a:off x="0" y="0"/>
          <a:ext cx="0" cy="0"/>
          <a:chOff x="0" y="0"/>
          <a:chExt cx="0" cy="0"/>
        </a:xfrm>
      </p:grpSpPr>
      <p:sp>
        <p:nvSpPr>
          <p:cNvPr id="66" name="Google Shape;66;p11"/>
          <p:cNvSpPr txBox="1"/>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6" name="Google Shape;76;p13"/>
          <p:cNvSpPr txBox="1"/>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7" name="Google Shape;77;p13"/>
          <p:cNvSpPr txBox="1"/>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8" name="Google Shape;78;p13"/>
          <p:cNvSpPr txBox="1"/>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9" name="Google Shape;79;p13"/>
          <p:cNvSpPr txBox="1"/>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0" name="Google Shape;80;p13"/>
          <p:cNvSpPr txBox="1"/>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1" name="Google Shape;81;p13"/>
          <p:cNvSpPr txBox="1"/>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2" name="Google Shape;82;p13"/>
          <p:cNvSpPr txBox="1"/>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3" name="Google Shape;83;p13"/>
          <p:cNvSpPr txBox="1"/>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25" name="Shape 125"/>
        <p:cNvGrpSpPr/>
        <p:nvPr/>
      </p:nvGrpSpPr>
      <p:grpSpPr>
        <a:xfrm>
          <a:off x="0" y="0"/>
          <a:ext cx="0" cy="0"/>
          <a:chOff x="0" y="0"/>
          <a:chExt cx="0" cy="0"/>
        </a:xfrm>
      </p:grpSpPr>
      <p:sp>
        <p:nvSpPr>
          <p:cNvPr id="126" name="Google Shape;126;p17"/>
          <p:cNvSpPr txBox="1"/>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p:txBody>
      </p:sp>
      <p:sp>
        <p:nvSpPr>
          <p:cNvPr id="134" name="Google Shape;134;p18"/>
          <p:cNvSpPr txBox="1"/>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48" name="Google Shape;148;p20"/>
          <p:cNvSpPr txBox="1"/>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7" name="Google Shape;17;p3"/>
          <p:cNvSpPr txBox="1"/>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0" name="Google Shape;170;p23"/>
          <p:cNvSpPr txBox="1"/>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1" name="Google Shape;171;p23"/>
          <p:cNvSpPr txBox="1"/>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2" name="Google Shape;172;p23"/>
          <p:cNvSpPr txBox="1"/>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3" name="Google Shape;173;p23"/>
          <p:cNvSpPr txBox="1"/>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4" name="Google Shape;174;p23"/>
          <p:cNvSpPr txBox="1"/>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5" name="Google Shape;175;p23"/>
          <p:cNvSpPr txBox="1"/>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6" name="Google Shape;176;p23"/>
          <p:cNvSpPr txBox="1"/>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85" name="Shape 185"/>
        <p:cNvGrpSpPr/>
        <p:nvPr/>
      </p:nvGrpSpPr>
      <p:grpSpPr>
        <a:xfrm>
          <a:off x="0" y="0"/>
          <a:ext cx="0" cy="0"/>
          <a:chOff x="0" y="0"/>
          <a:chExt cx="0" cy="0"/>
        </a:xfrm>
      </p:grpSpPr>
      <p:sp>
        <p:nvSpPr>
          <p:cNvPr id="186" name="Google Shape;186;p25"/>
          <p:cNvSpPr txBox="1"/>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7" name="Google Shape;227;p30"/>
          <p:cNvSpPr txBox="1"/>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9" name="Google Shape;229;p30"/>
          <p:cNvSpPr txBox="1"/>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7" name="Google Shape;237;p31"/>
          <p:cNvSpPr txBox="1"/>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9" name="Google Shape;239;p31"/>
          <p:cNvSpPr txBox="1"/>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4" name="Google Shape;244;p31"/>
          <p:cNvSpPr txBox="1"/>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6" name="Google Shape;246;p31"/>
          <p:cNvSpPr txBox="1"/>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5" name="Google Shape;255;p32"/>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7" name="Google Shape;257;p32"/>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9" name="Google Shape;259;p32"/>
          <p:cNvSpPr txBox="1"/>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1" name="Google Shape;261;p32"/>
          <p:cNvSpPr txBox="1"/>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3" name="Google Shape;263;p32"/>
          <p:cNvSpPr txBox="1"/>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1" name="Google Shape;271;p33"/>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3" name="Google Shape;273;p33"/>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5" name="Google Shape;275;p33"/>
          <p:cNvSpPr txBox="1"/>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7" name="Google Shape;277;p33"/>
          <p:cNvSpPr txBox="1"/>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5" name="Google Shape;295;p35"/>
          <p:cNvSpPr txBox="1"/>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7" name="Google Shape;297;p35"/>
          <p:cNvSpPr txBox="1"/>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9" name="Google Shape;299;p35"/>
          <p:cNvSpPr txBox="1"/>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7" name="Google Shape;307;p36"/>
          <p:cNvSpPr txBox="1"/>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9" name="Google Shape;309;p36"/>
          <p:cNvSpPr txBox="1"/>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4" name="Google Shape;324;p37"/>
          <p:cNvSpPr txBox="1"/>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5" name="Google Shape;325;p37"/>
          <p:cNvSpPr txBox="1"/>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6" name="Google Shape;326;p37"/>
          <p:cNvSpPr txBox="1"/>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7" name="Google Shape;327;p37"/>
          <p:cNvSpPr txBox="1"/>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8" name="Google Shape;328;p37"/>
          <p:cNvSpPr txBox="1"/>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9" name="Google Shape;329;p37"/>
          <p:cNvSpPr txBox="1"/>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30" name="Google Shape;330;p37"/>
          <p:cNvSpPr txBox="1"/>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1" name="Google Shape;331;p37"/>
          <p:cNvSpPr txBox="1"/>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48" name="Google Shape;348;p39"/>
          <p:cNvSpPr txBox="1"/>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0" name="Google Shape;350;p39"/>
          <p:cNvSpPr txBox="1"/>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2" name="Google Shape;352;p39"/>
          <p:cNvSpPr txBox="1"/>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6" name="Google Shape;366;p40"/>
          <p:cNvSpPr txBox="1"/>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2" name="Google Shape;32;p5"/>
          <p:cNvSpPr txBox="1"/>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 name="Google Shape;33;p5"/>
          <p:cNvSpPr txBox="1"/>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4" name="Google Shape;34;p5"/>
          <p:cNvSpPr txBox="1"/>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4" name="Google Shape;374;p41"/>
          <p:cNvSpPr txBox="1"/>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6" name="Google Shape;376;p41"/>
          <p:cNvSpPr txBox="1"/>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3" name="Google Shape;383;p42"/>
          <p:cNvSpPr txBox="1"/>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5" name="Google Shape;385;p42"/>
          <p:cNvSpPr txBox="1"/>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20" name="Google Shape;420;p46"/>
          <p:cNvSpPr txBox="1"/>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4" name="Google Shape;424;p47"/>
          <p:cNvSpPr txBox="1"/>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3" name="Google Shape;433;p48"/>
          <p:cNvSpPr txBox="1"/>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5" name="Google Shape;435;p48"/>
          <p:cNvSpPr txBox="1"/>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dk2"/>
                </a:solidFill>
                <a:latin typeface="Montserrat"/>
                <a:ea typeface="Montserrat"/>
                <a:cs typeface="Montserrat"/>
                <a:sym typeface="Montserrat"/>
              </a:rPr>
              <a:t>CREDITS</a:t>
            </a:r>
            <a:r>
              <a:rPr lang="en-GB" sz="1100">
                <a:solidFill>
                  <a:schemeClr val="dk2"/>
                </a:solidFill>
                <a:latin typeface="Montserrat"/>
                <a:ea typeface="Montserrat"/>
                <a:cs typeface="Montserrat"/>
                <a:sym typeface="Montserrat"/>
              </a:rPr>
              <a:t>: This presentation template was created by </a:t>
            </a:r>
            <a:r>
              <a:rPr lang="en-GB" sz="1100" b="1">
                <a:solidFill>
                  <a:schemeClr val="dk2"/>
                </a:solidFill>
                <a:uFill>
                  <a:noFill/>
                </a:uFill>
                <a:latin typeface="Montserrat"/>
                <a:ea typeface="Montserrat"/>
                <a:cs typeface="Montserrat"/>
                <a:sym typeface="Montserrat"/>
                <a:hlinkClick r:id="rId2"/>
              </a:rPr>
              <a:t>Slidesgo</a:t>
            </a:r>
            <a:r>
              <a:rPr lang="en-GB" sz="1100">
                <a:solidFill>
                  <a:schemeClr val="dk2"/>
                </a:solidFill>
                <a:latin typeface="Montserrat"/>
                <a:ea typeface="Montserrat"/>
                <a:cs typeface="Montserrat"/>
                <a:sym typeface="Montserrat"/>
              </a:rPr>
              <a:t>, including icons by </a:t>
            </a:r>
            <a:r>
              <a:rPr lang="en-GB" sz="1100" b="1">
                <a:solidFill>
                  <a:schemeClr val="dk2"/>
                </a:solidFill>
                <a:uFill>
                  <a:noFill/>
                </a:uFill>
                <a:latin typeface="Montserrat"/>
                <a:ea typeface="Montserrat"/>
                <a:cs typeface="Montserrat"/>
                <a:sym typeface="Montserrat"/>
                <a:hlinkClick r:id="rId3"/>
              </a:rPr>
              <a:t>Flaticon</a:t>
            </a:r>
            <a:r>
              <a:rPr lang="en-GB" sz="1100">
                <a:solidFill>
                  <a:schemeClr val="dk2"/>
                </a:solidFill>
                <a:latin typeface="Montserrat"/>
                <a:ea typeface="Montserrat"/>
                <a:cs typeface="Montserrat"/>
                <a:sym typeface="Montserrat"/>
              </a:rPr>
              <a:t>, infographics &amp; images by </a:t>
            </a:r>
            <a:r>
              <a:rPr lang="en-GB" sz="1100" b="1">
                <a:solidFill>
                  <a:schemeClr val="dk2"/>
                </a:solidFill>
                <a:uFill>
                  <a:noFill/>
                </a:uFill>
                <a:latin typeface="Montserrat"/>
                <a:ea typeface="Montserrat"/>
                <a:cs typeface="Montserrat"/>
                <a:sym typeface="Montserrat"/>
                <a:hlinkClick r:id="rId4"/>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p:txBody>
      </p:sp>
      <p:sp>
        <p:nvSpPr>
          <p:cNvPr id="44" name="Google Shape;44;p7"/>
          <p:cNvSpPr txBox="1"/>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0" name="Shape 60"/>
        <p:cNvGrpSpPr/>
        <p:nvPr/>
      </p:nvGrpSpPr>
      <p:grpSpPr>
        <a:xfrm>
          <a:off x="0" y="0"/>
          <a:ext cx="0" cy="0"/>
          <a:chOff x="0" y="0"/>
          <a:chExt cx="0" cy="0"/>
        </a:xfrm>
      </p:grpSpPr>
      <p:sp>
        <p:nvSpPr>
          <p:cNvPr id="61" name="Google Shape;61;p10"/>
          <p:cNvSpPr txBox="1"/>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p:txBody>
      </p:sp>
      <p:sp>
        <p:nvSpPr>
          <p:cNvPr id="7" name="Google Shape;7;p1"/>
          <p:cNvSpPr txBox="1"/>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40130" y="1826895"/>
            <a:ext cx="7064375" cy="986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ltLang="en-GB" sz="4800"/>
              <a:t>Goodware VS Malware: </a:t>
            </a:r>
            <a:endParaRPr lang="it-IT" altLang="en-GB" sz="4800"/>
          </a:p>
        </p:txBody>
      </p:sp>
      <p:sp>
        <p:nvSpPr>
          <p:cNvPr id="483" name="Google Shape;483;p59"/>
          <p:cNvSpPr txBox="1"/>
          <p:nvPr>
            <p:ph type="subTitle" idx="1"/>
          </p:nvPr>
        </p:nvSpPr>
        <p:spPr>
          <a:xfrm>
            <a:off x="1040000" y="2874815"/>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Conseguenze dello sporcare un DataSet sui modelli di classificazione</a:t>
            </a:r>
            <a:endParaRPr lang="en-GB">
              <a:solidFill>
                <a:schemeClr val="dk1"/>
              </a:solidFill>
            </a:endParaRPr>
          </a:p>
        </p:txBody>
      </p:sp>
      <p:sp>
        <p:nvSpPr>
          <p:cNvPr id="3" name="Text Box 2"/>
          <p:cNvSpPr txBox="1"/>
          <p:nvPr/>
        </p:nvSpPr>
        <p:spPr>
          <a:xfrm>
            <a:off x="611505" y="4011930"/>
            <a:ext cx="2799080" cy="245110"/>
          </a:xfrm>
          <a:prstGeom prst="rect">
            <a:avLst/>
          </a:prstGeom>
          <a:noFill/>
        </p:spPr>
        <p:txBody>
          <a:bodyPr wrap="square" rtlCol="0">
            <a:spAutoFit/>
          </a:bodyPr>
          <a:p>
            <a:r>
              <a:rPr lang="en-US" sz="1000"/>
              <a:t>PRESENTED BY: CAVALLINI FRANCESCO</a:t>
            </a:r>
            <a:endParaRPr lang="it-IT" altLang="en-US" sz="1000"/>
          </a:p>
        </p:txBody>
      </p:sp>
      <p:sp>
        <p:nvSpPr>
          <p:cNvPr id="2" name="Text Box 1"/>
          <p:cNvSpPr txBox="1"/>
          <p:nvPr/>
        </p:nvSpPr>
        <p:spPr>
          <a:xfrm>
            <a:off x="611505" y="4257040"/>
            <a:ext cx="1577340" cy="245110"/>
          </a:xfrm>
          <a:prstGeom prst="rect">
            <a:avLst/>
          </a:prstGeom>
          <a:noFill/>
        </p:spPr>
        <p:txBody>
          <a:bodyPr wrap="square" rtlCol="0">
            <a:spAutoFit/>
          </a:bodyPr>
          <a:p>
            <a:r>
              <a:rPr lang="it-IT" altLang="en-US" sz="1000"/>
              <a:t>MATRICOLA:</a:t>
            </a:r>
            <a:r>
              <a:rPr lang="en-US" sz="1000"/>
              <a:t> 920835</a:t>
            </a:r>
            <a:endParaRPr lang="en-US"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3.2. Modelli baseline</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t>Creare un baseline di entrambi i modelli, facendo train e test su tutto il dataset. I risultati sono ottimi:</a:t>
            </a:r>
            <a:endParaRPr lang="it-IT" altLang="en-US" sz="1000"/>
          </a:p>
        </p:txBody>
      </p:sp>
      <p:sp>
        <p:nvSpPr>
          <p:cNvPr id="620" name="Google Shape;620;p73"/>
          <p:cNvSpPr txBox="1"/>
          <p:nvPr>
            <p:ph type="subTitle" idx="1"/>
          </p:nvPr>
        </p:nvSpPr>
        <p:spPr>
          <a:xfrm>
            <a:off x="5473065" y="147510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764930" y="147512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pic>
        <p:nvPicPr>
          <p:cNvPr id="3" name="Picture 2"/>
          <p:cNvPicPr>
            <a:picLocks noChangeAspect="1"/>
          </p:cNvPicPr>
          <p:nvPr/>
        </p:nvPicPr>
        <p:blipFill>
          <a:blip r:embed="rId1"/>
          <a:stretch>
            <a:fillRect/>
          </a:stretch>
        </p:blipFill>
        <p:spPr>
          <a:xfrm>
            <a:off x="1690370" y="1995805"/>
            <a:ext cx="2672080" cy="2015490"/>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t>110 ms</a:t>
                      </a:r>
                      <a:endParaRPr lang="it-IT" altLang="en-US" sz="800" b="0"/>
                    </a:p>
                  </a:txBody>
                  <a:tcPr>
                    <a:noFill/>
                  </a:tcPr>
                </a:tc>
                <a:tc>
                  <a:txBody>
                    <a:bodyPr/>
                    <a:p>
                      <a:pPr algn="ctr">
                        <a:buNone/>
                      </a:pPr>
                      <a:r>
                        <a:rPr lang="it-IT" altLang="en-US" sz="800" b="0"/>
                        <a:t>46 ms</a:t>
                      </a:r>
                      <a:endParaRPr lang="it-IT" altLang="en-US" sz="800" b="0"/>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0.92 </a:t>
                      </a:r>
                      <a:endParaRPr lang="it-IT" altLang="en-US" sz="800"/>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0.90</a:t>
                      </a:r>
                      <a:endParaRPr lang="it-IT" altLang="en-US" sz="800"/>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9" name="Picture 8"/>
          <p:cNvPicPr>
            <a:picLocks noChangeAspect="1"/>
          </p:cNvPicPr>
          <p:nvPr/>
        </p:nvPicPr>
        <p:blipFill>
          <a:blip r:embed="rId2"/>
          <a:stretch>
            <a:fillRect/>
          </a:stretch>
        </p:blipFill>
        <p:spPr>
          <a:xfrm>
            <a:off x="5742305" y="1995805"/>
            <a:ext cx="2658110" cy="201549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- 4. PREPARAZIONE DATI: -</a:t>
            </a:r>
            <a:br>
              <a:rPr lang="it-IT" altLang="en-GB"/>
            </a:br>
            <a:r>
              <a:rPr lang="it-IT" altLang="en-GB">
                <a:sym typeface="+mn-ea"/>
              </a:rPr>
              <a:t>FEATURE SELECTION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Identificare quali possono essere le feature più importanti del dataset, ossia ridurre il numero totale di feature da 241 ad un gruppo più ristretto (denominato “feature più importanti”) e verificare come cambiano le performance di conseguenza. </a:t>
            </a:r>
            <a:endParaRPr lang="it-IT" altLang="en-GB" sz="1400"/>
          </a:p>
          <a:p>
            <a:pPr marL="0" lvl="0" indent="0" algn="ctr" rtl="0">
              <a:spcBef>
                <a:spcPts val="0"/>
              </a:spcBef>
              <a:spcAft>
                <a:spcPts val="1200"/>
              </a:spcAft>
              <a:buNone/>
            </a:pPr>
            <a:r>
              <a:rPr lang="it-IT" altLang="en-GB" sz="1400"/>
              <a:t>In questa fase andremo poi anche a creare dei nuovi baseline in più rispetto ai precedenti, ossia la baseline dei modelli addestrati su un pool ristretto di feature più importanti.</a:t>
            </a:r>
            <a:endParaRPr lang="it-IT" altLang="en-GB"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4.1. Eliminazione feature rindondanti</a:t>
            </a:r>
            <a:endParaRPr lang="it-IT" altLang="en-GB">
              <a:sym typeface="+mn-ea"/>
            </a:endParaRPr>
          </a:p>
        </p:txBody>
      </p:sp>
      <p:sp>
        <p:nvSpPr>
          <p:cNvPr id="13" name="Text Box 12"/>
          <p:cNvSpPr txBox="1"/>
          <p:nvPr/>
        </p:nvSpPr>
        <p:spPr>
          <a:xfrm>
            <a:off x="713105" y="1059815"/>
            <a:ext cx="7145020" cy="854075"/>
          </a:xfrm>
          <a:prstGeom prst="rect">
            <a:avLst/>
          </a:prstGeom>
          <a:noFill/>
        </p:spPr>
        <p:txBody>
          <a:bodyPr wrap="square" rtlCol="0">
            <a:spAutoFit/>
          </a:bodyPr>
          <a:p>
            <a:pPr algn="just">
              <a:lnSpc>
                <a:spcPct val="80000"/>
              </a:lnSpc>
            </a:pPr>
            <a:r>
              <a:rPr lang="it-IT" altLang="en-US" sz="1000"/>
              <a:t>Prima si svolge un</a:t>
            </a:r>
            <a:r>
              <a:rPr lang="it-IT" altLang="en-US" sz="1000" b="1"/>
              <a:t> analisi bivariata</a:t>
            </a:r>
            <a:r>
              <a:rPr lang="it-IT" altLang="en-US" sz="1000"/>
              <a:t>: nel progetto si genera un </a:t>
            </a:r>
            <a:r>
              <a:rPr lang="it-IT" altLang="en-US" sz="1000" b="1"/>
              <a:t>heatmap </a:t>
            </a:r>
            <a:r>
              <a:rPr lang="it-IT" altLang="en-US" sz="1000"/>
              <a:t>per dimostrare che, come dedotto dalla fase di esplorazione, ci sono </a:t>
            </a:r>
            <a:r>
              <a:rPr lang="it-IT" altLang="en-US" sz="1000" b="1"/>
              <a:t>molte feature con lo stesso valore informativo</a:t>
            </a:r>
            <a:r>
              <a:rPr lang="it-IT" altLang="en-US" sz="1000"/>
              <a:t> (correlazione=1).</a:t>
            </a:r>
            <a:endParaRPr lang="it-IT" altLang="en-US" sz="1000"/>
          </a:p>
          <a:p>
            <a:pPr algn="just">
              <a:lnSpc>
                <a:spcPct val="80000"/>
              </a:lnSpc>
            </a:pPr>
            <a:endParaRPr lang="it-IT" altLang="en-US" sz="600"/>
          </a:p>
          <a:p>
            <a:pPr algn="just">
              <a:lnSpc>
                <a:spcPct val="80000"/>
              </a:lnSpc>
            </a:pPr>
            <a:r>
              <a:rPr lang="it-IT" altLang="en-US" sz="1000"/>
              <a:t>Si decide dunque di rimuovere queste feature ridondanti. Tutte le feature che hanno correlazione con un altra feature </a:t>
            </a:r>
            <a:r>
              <a:rPr lang="it-IT" altLang="en-US" sz="1000" b="1"/>
              <a:t>superirore a 95% vengono rimosse</a:t>
            </a:r>
            <a:r>
              <a:rPr lang="it-IT" altLang="en-US" sz="1000"/>
              <a:t>. In questo modo si </a:t>
            </a:r>
            <a:r>
              <a:rPr lang="it-IT" altLang="en-US" sz="1000" b="1"/>
              <a:t>rimuovono 81 features</a:t>
            </a:r>
            <a:r>
              <a:rPr lang="it-IT" altLang="en-US" sz="1000"/>
              <a:t>.</a:t>
            </a:r>
            <a:endParaRPr lang="it-IT" altLang="en-US" sz="1000"/>
          </a:p>
          <a:p>
            <a:pPr algn="just">
              <a:lnSpc>
                <a:spcPct val="80000"/>
              </a:lnSpc>
            </a:pPr>
            <a:r>
              <a:rPr lang="it-IT" altLang="en-US" sz="600"/>
              <a:t> </a:t>
            </a:r>
            <a:endParaRPr lang="it-IT" altLang="en-US" sz="600"/>
          </a:p>
          <a:p>
            <a:pPr algn="just">
              <a:lnSpc>
                <a:spcPct val="80000"/>
              </a:lnSpc>
            </a:pPr>
            <a:r>
              <a:rPr lang="it-IT" altLang="en-US" sz="1000"/>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pic>
        <p:nvPicPr>
          <p:cNvPr id="3" name="Picture 2"/>
          <p:cNvPicPr>
            <a:picLocks noChangeAspect="1"/>
          </p:cNvPicPr>
          <p:nvPr/>
        </p:nvPicPr>
        <p:blipFill>
          <a:blip r:embed="rId1"/>
          <a:stretch>
            <a:fillRect/>
          </a:stretch>
        </p:blipFill>
        <p:spPr>
          <a:xfrm>
            <a:off x="1835785" y="2355850"/>
            <a:ext cx="2270760" cy="1712595"/>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86 ms </a:t>
                      </a:r>
                      <a:r>
                        <a:rPr lang="it-IT" altLang="en-US" sz="800" b="0">
                          <a:solidFill>
                            <a:srgbClr val="00B050"/>
                          </a:solidFill>
                        </a:rPr>
                        <a:t>(-24ms)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0.93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0.91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2"/>
          <a:stretch>
            <a:fillRect/>
          </a:stretch>
        </p:blipFill>
        <p:spPr>
          <a:xfrm>
            <a:off x="5868035" y="2349500"/>
            <a:ext cx="2291080" cy="171894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4.2. </a:t>
            </a:r>
            <a:r>
              <a:rPr lang="it-IT" altLang="en-GB" sz="2800">
                <a:sym typeface="+mn-ea"/>
              </a:rPr>
              <a:t>Highlight feature più correlate al target</a:t>
            </a:r>
            <a:endParaRPr lang="it-IT" altLang="en-GB" sz="2800">
              <a:sym typeface="+mn-ea"/>
            </a:endParaRPr>
          </a:p>
        </p:txBody>
      </p:sp>
      <p:sp>
        <p:nvSpPr>
          <p:cNvPr id="13" name="Text Box 12"/>
          <p:cNvSpPr txBox="1"/>
          <p:nvPr/>
        </p:nvSpPr>
        <p:spPr>
          <a:xfrm>
            <a:off x="713105" y="1059815"/>
            <a:ext cx="7145020" cy="780415"/>
          </a:xfrm>
          <a:prstGeom prst="rect">
            <a:avLst/>
          </a:prstGeom>
          <a:noFill/>
        </p:spPr>
        <p:txBody>
          <a:bodyPr wrap="square" rtlCol="0">
            <a:spAutoFit/>
          </a:bodyPr>
          <a:p>
            <a:pPr algn="just">
              <a:lnSpc>
                <a:spcPct val="80000"/>
              </a:lnSpc>
            </a:pPr>
            <a:r>
              <a:rPr lang="it-IT" altLang="en-US" sz="1000"/>
              <a:t>Prima si svolge un’altra</a:t>
            </a:r>
            <a:r>
              <a:rPr lang="it-IT" altLang="en-US" sz="1000" b="1"/>
              <a:t> analisi bivariata</a:t>
            </a:r>
            <a:r>
              <a:rPr lang="it-IT" altLang="en-US" sz="1000"/>
              <a:t>: Se una feature ha una </a:t>
            </a:r>
            <a:r>
              <a:rPr lang="it-IT" altLang="en-US" sz="1000" b="1"/>
              <a:t>bassa correlazione con il target</a:t>
            </a:r>
            <a:r>
              <a:rPr lang="it-IT" altLang="en-US" sz="1000"/>
              <a:t>, significa che </a:t>
            </a:r>
            <a:r>
              <a:rPr lang="it-IT" altLang="en-US" sz="1000" b="1"/>
              <a:t>non è una feature utile per prevedere il target</a:t>
            </a:r>
            <a:r>
              <a:rPr lang="it-IT" altLang="en-US" sz="1000"/>
              <a:t> e, pertanto, potrebbe essere rimossa. Rimuoviamo quindi tutte le feature che hanno </a:t>
            </a:r>
            <a:r>
              <a:rPr lang="it-IT" altLang="en-US" sz="1000" b="1"/>
              <a:t>correlazione con il target inferiore a 5%</a:t>
            </a:r>
            <a:r>
              <a:rPr lang="it-IT" altLang="en-US" sz="1000"/>
              <a:t>. In questo modo si rimuovo ulteriormente </a:t>
            </a:r>
            <a:r>
              <a:rPr lang="it-IT" altLang="en-US" sz="1000" b="1"/>
              <a:t>84 features</a:t>
            </a:r>
            <a:r>
              <a:rPr lang="it-IT" altLang="en-US" sz="1000"/>
              <a:t>.</a:t>
            </a:r>
            <a:endParaRPr lang="it-IT" altLang="en-US" sz="1000"/>
          </a:p>
          <a:p>
            <a:pPr algn="l">
              <a:lnSpc>
                <a:spcPct val="80000"/>
              </a:lnSpc>
            </a:pPr>
            <a:endParaRPr lang="it-IT" altLang="en-US" sz="600"/>
          </a:p>
          <a:p>
            <a:pPr algn="l">
              <a:lnSpc>
                <a:spcPct val="80000"/>
              </a:lnSpc>
            </a:pPr>
            <a:r>
              <a:rPr lang="it-IT" altLang="en-US" sz="1000">
                <a:sym typeface="+mn-ea"/>
              </a:rPr>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56 ms </a:t>
                      </a:r>
                      <a:r>
                        <a:rPr lang="it-IT" altLang="en-US" sz="800" b="0">
                          <a:solidFill>
                            <a:srgbClr val="00B050"/>
                          </a:solidFill>
                        </a:rPr>
                        <a:t>(-54ms)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0.91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0.89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1"/>
          <a:stretch>
            <a:fillRect/>
          </a:stretch>
        </p:blipFill>
        <p:spPr>
          <a:xfrm>
            <a:off x="1833245" y="2355215"/>
            <a:ext cx="2349500" cy="1717040"/>
          </a:xfrm>
          <a:prstGeom prst="rect">
            <a:avLst/>
          </a:prstGeom>
          <a:ln w="19050">
            <a:solidFill>
              <a:schemeClr val="accent3"/>
            </a:solidFill>
          </a:ln>
        </p:spPr>
      </p:pic>
      <p:pic>
        <p:nvPicPr>
          <p:cNvPr id="4" name="Picture 3"/>
          <p:cNvPicPr>
            <a:picLocks noChangeAspect="1"/>
          </p:cNvPicPr>
          <p:nvPr/>
        </p:nvPicPr>
        <p:blipFill>
          <a:blip r:embed="rId2"/>
          <a:stretch>
            <a:fillRect/>
          </a:stretch>
        </p:blipFill>
        <p:spPr>
          <a:xfrm>
            <a:off x="5916930" y="2349500"/>
            <a:ext cx="2235835" cy="170878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4.3. </a:t>
            </a:r>
            <a:r>
              <a:rPr lang="it-IT" altLang="en-GB" sz="2800">
                <a:sym typeface="+mn-ea"/>
              </a:rPr>
              <a:t>RFE </a:t>
            </a:r>
            <a:r>
              <a:rPr lang="it-IT" altLang="en-GB" sz="2000">
                <a:sym typeface="+mn-ea"/>
              </a:rPr>
              <a:t>(RECURSIVE FEATURE ELIMINATION)</a:t>
            </a:r>
            <a:r>
              <a:rPr lang="it-IT" altLang="en-GB" sz="2800">
                <a:sym typeface="+mn-ea"/>
              </a:rPr>
              <a:t>:</a:t>
            </a:r>
            <a:endParaRPr lang="it-IT" altLang="en-GB" sz="2800">
              <a:sym typeface="+mn-ea"/>
            </a:endParaRPr>
          </a:p>
        </p:txBody>
      </p:sp>
      <p:sp>
        <p:nvSpPr>
          <p:cNvPr id="13" name="Text Box 12"/>
          <p:cNvSpPr txBox="1"/>
          <p:nvPr/>
        </p:nvSpPr>
        <p:spPr>
          <a:xfrm>
            <a:off x="713105" y="1017905"/>
            <a:ext cx="7145020" cy="924560"/>
          </a:xfrm>
          <a:prstGeom prst="rect">
            <a:avLst/>
          </a:prstGeom>
          <a:noFill/>
        </p:spPr>
        <p:txBody>
          <a:bodyPr wrap="square" rtlCol="0">
            <a:spAutoFit/>
          </a:bodyPr>
          <a:p>
            <a:pPr algn="just">
              <a:lnSpc>
                <a:spcPct val="80000"/>
              </a:lnSpc>
            </a:pPr>
            <a:r>
              <a:rPr lang="it-IT" altLang="en-US" sz="900"/>
              <a:t>RFE è una tecnica che prende in input un modello (nel nostro caso Logistic Regression) ed il dataset del quale vogliamo diminuire la numerosità di feature. </a:t>
            </a:r>
            <a:r>
              <a:rPr lang="it-IT" altLang="en-US" sz="900" b="1"/>
              <a:t>Ricorsivamente </a:t>
            </a:r>
            <a:r>
              <a:rPr lang="it-IT" altLang="en-US" sz="900"/>
              <a:t>verifica se </a:t>
            </a:r>
            <a:r>
              <a:rPr lang="it-IT" altLang="en-US" sz="900" b="1"/>
              <a:t>eliminando una feature / un gruppo di feature alla volta</a:t>
            </a:r>
            <a:r>
              <a:rPr lang="it-IT" altLang="en-US" sz="900"/>
              <a:t> le performance temporali e di predizione aumentano o diminuiscono. In seguito a questa elaborazione</a:t>
            </a:r>
            <a:r>
              <a:rPr lang="it-IT" altLang="en-US" sz="900" b="1"/>
              <a:t> rimaniamo con solo 30 feature (denominato “più importanti”)</a:t>
            </a:r>
            <a:r>
              <a:rPr lang="it-IT" altLang="en-US" sz="900"/>
              <a:t>.</a:t>
            </a:r>
            <a:endParaRPr lang="it-IT" altLang="en-US" sz="900" b="1"/>
          </a:p>
          <a:p>
            <a:pPr algn="just">
              <a:lnSpc>
                <a:spcPct val="80000"/>
              </a:lnSpc>
            </a:pPr>
            <a:r>
              <a:rPr lang="it-IT" altLang="en-US" sz="500"/>
              <a:t> </a:t>
            </a:r>
            <a:endParaRPr lang="it-IT" altLang="en-US" sz="500"/>
          </a:p>
          <a:p>
            <a:pPr algn="just">
              <a:lnSpc>
                <a:spcPct val="80000"/>
              </a:lnSpc>
            </a:pPr>
            <a:r>
              <a:rPr lang="it-IT" altLang="en-US" sz="900"/>
              <a:t>Di seguito vengono mostrati i risultati di train e test sul dataset con feature ridotte, </a:t>
            </a:r>
            <a:r>
              <a:rPr lang="it-IT" altLang="en-US" sz="900" b="1"/>
              <a:t>queste statistiche vengono poi salvate come baselin per fare paragoni quando andremo ad addestrare nuovi modelli prendendo come dataset solo su queste feature più importanti</a:t>
            </a:r>
            <a:r>
              <a:rPr lang="it-IT" altLang="en-US" sz="900"/>
              <a:t>:</a:t>
            </a:r>
            <a:endParaRPr lang="it-IT" altLang="en-US" sz="9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41 ms </a:t>
                      </a:r>
                      <a:r>
                        <a:rPr lang="it-IT" altLang="en-US" sz="800" b="0">
                          <a:solidFill>
                            <a:srgbClr val="00B050"/>
                          </a:solidFill>
                        </a:rPr>
                        <a:t>(-69ms)</a:t>
                      </a:r>
                      <a:endParaRPr lang="it-IT" altLang="en-US" sz="800" b="0">
                        <a:solidFill>
                          <a:srgbClr val="00B050"/>
                        </a:solidFill>
                      </a:endParaRPr>
                    </a:p>
                  </a:txBody>
                  <a:tcPr>
                    <a:noFill/>
                  </a:tcPr>
                </a:tc>
                <a:tc>
                  <a:txBody>
                    <a:bodyPr/>
                    <a:p>
                      <a:pPr algn="ctr">
                        <a:buNone/>
                      </a:pPr>
                      <a:r>
                        <a:rPr lang="it-IT" altLang="en-US" sz="800" b="0">
                          <a:solidFill>
                            <a:schemeClr val="tx1"/>
                          </a:solidFill>
                        </a:rPr>
                        <a:t>18 ms</a:t>
                      </a:r>
                      <a:r>
                        <a:rPr lang="it-IT" altLang="en-US" sz="800" b="0">
                          <a:solidFill>
                            <a:srgbClr val="00B050"/>
                          </a:solidFill>
                        </a:rPr>
                        <a:t> (-28ms)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0.92</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0.90 </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4" name="Picture 3"/>
          <p:cNvPicPr>
            <a:picLocks noChangeAspect="1"/>
          </p:cNvPicPr>
          <p:nvPr/>
        </p:nvPicPr>
        <p:blipFill>
          <a:blip r:embed="rId1"/>
          <a:stretch>
            <a:fillRect/>
          </a:stretch>
        </p:blipFill>
        <p:spPr>
          <a:xfrm>
            <a:off x="1885950" y="2346960"/>
            <a:ext cx="2244090" cy="172148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868035" y="2341880"/>
            <a:ext cx="2277110" cy="172656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- 5. DATA EXPLORATION PT2: -</a:t>
            </a:r>
            <a:br>
              <a:rPr lang="it-IT" altLang="en-GB"/>
            </a:br>
            <a:r>
              <a:rPr lang="it-IT" altLang="en-GB"/>
              <a:t>FEATURE CHE MEGLIO DISCRIMINANO</a:t>
            </a:r>
            <a:r>
              <a:rPr lang="it-IT" altLang="en-GB">
                <a:sym typeface="+mn-ea"/>
              </a:rPr>
              <a: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Dato che abbiamo creato una baseline per ogni modello, sia sull'intero dataset che sul range più piccolo di feature più importanti, per entrambi i modelli, possiamo ora andare a vedere quali sono le feature che più contribuiscono alla classificazione fatta da ogni modello. Per ogni modello ci salveremo quindi un insieme di feature detto “feature più discriminanti”.</a:t>
            </a:r>
            <a:endParaRPr lang="it-IT" altLang="en-GB"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Logistic regression</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3" name="Picture 2"/>
          <p:cNvPicPr>
            <a:picLocks noChangeAspect="1"/>
          </p:cNvPicPr>
          <p:nvPr/>
        </p:nvPicPr>
        <p:blipFill>
          <a:blip r:embed="rId1"/>
          <a:stretch>
            <a:fillRect/>
          </a:stretch>
        </p:blipFill>
        <p:spPr>
          <a:xfrm>
            <a:off x="179705" y="1560195"/>
            <a:ext cx="5176520" cy="314134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Naive Bayes</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5" name="Picture 4"/>
          <p:cNvPicPr>
            <a:picLocks noChangeAspect="1"/>
          </p:cNvPicPr>
          <p:nvPr/>
        </p:nvPicPr>
        <p:blipFill>
          <a:blip r:embed="rId1"/>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pic>
        <p:nvPicPr>
          <p:cNvPr id="4" name="Picture 3"/>
          <p:cNvPicPr>
            <a:picLocks noChangeAspect="1"/>
          </p:cNvPicPr>
          <p:nvPr/>
        </p:nvPicPr>
        <p:blipFill>
          <a:blip r:embed="rId2"/>
          <a:stretch>
            <a:fillRect/>
          </a:stretch>
        </p:blipFill>
        <p:spPr>
          <a:xfrm>
            <a:off x="179705" y="1563370"/>
            <a:ext cx="5177155" cy="3099435"/>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5623560" y="1564005"/>
            <a:ext cx="3307080" cy="2071370"/>
          </a:xfrm>
          <a:prstGeom prst="rect">
            <a:avLst/>
          </a:prstGeom>
        </p:spPr>
      </p:pic>
      <p:sp>
        <p:nvSpPr>
          <p:cNvPr id="10" name="Text Box 9"/>
          <p:cNvSpPr txBox="1"/>
          <p:nvPr/>
        </p:nvSpPr>
        <p:spPr>
          <a:xfrm>
            <a:off x="5580380" y="3724275"/>
            <a:ext cx="3393440" cy="1076325"/>
          </a:xfrm>
          <a:prstGeom prst="rect">
            <a:avLst/>
          </a:prstGeom>
          <a:noFill/>
        </p:spPr>
        <p:txBody>
          <a:bodyPr wrap="square" rtlCol="0">
            <a:spAutoFit/>
          </a:bodyPr>
          <a:p>
            <a:pPr algn="just"/>
            <a:r>
              <a:rPr lang="it-IT" altLang="en-US" sz="800" b="1">
                <a:solidFill>
                  <a:srgbClr val="FB8903"/>
                </a:solidFill>
              </a:rPr>
              <a:t>NOTA</a:t>
            </a:r>
            <a:r>
              <a:rPr lang="it-IT" altLang="en-US" sz="800"/>
              <a:t>: a sinistra n</a:t>
            </a:r>
            <a:r>
              <a:rPr lang="en-US" sz="800"/>
              <a:t>otiamo moltissime feature sono in pareggio alla prima posizione</a:t>
            </a:r>
            <a:r>
              <a:rPr lang="it-IT" altLang="en-US" sz="800"/>
              <a:t>. Questo </a:t>
            </a:r>
            <a:r>
              <a:rPr lang="en-US" sz="800"/>
              <a:t>è un</a:t>
            </a:r>
            <a:r>
              <a:rPr lang="it-IT" altLang="en-US" sz="800"/>
              <a:t>a conseguenza di come è stato implementato il metodo di ranking (basato sul </a:t>
            </a:r>
            <a:r>
              <a:rPr lang="it-IT" altLang="en-US" sz="800" b="1"/>
              <a:t>logaritmo della probabilità condizionata</a:t>
            </a:r>
            <a:r>
              <a:rPr lang="it-IT" altLang="en-US" sz="800"/>
              <a:t> di ogni feature). il risulato ottenuto dipende da </a:t>
            </a:r>
            <a:r>
              <a:rPr lang="en-US" sz="800"/>
              <a:t>2 fattori:</a:t>
            </a:r>
            <a:endParaRPr lang="en-US" sz="800"/>
          </a:p>
          <a:p>
            <a:pPr marL="228600" indent="-228600" algn="just">
              <a:buAutoNum type="arabicPeriod"/>
            </a:pPr>
            <a:r>
              <a:rPr lang="en-US" sz="800" b="1"/>
              <a:t>Dati sparsi</a:t>
            </a:r>
            <a:r>
              <a:rPr lang="it-IT" altLang="en-US" sz="800"/>
              <a:t>: molte feature con valore 0</a:t>
            </a:r>
            <a:endParaRPr lang="en-US" sz="800"/>
          </a:p>
          <a:p>
            <a:pPr marL="228600" indent="-228600" algn="just">
              <a:buAutoNum type="arabicPeriod"/>
            </a:pPr>
            <a:r>
              <a:rPr lang="en-US" sz="800" b="1"/>
              <a:t>Ridondanza delle features</a:t>
            </a:r>
            <a:r>
              <a:rPr lang="en-US" sz="800"/>
              <a:t>: </a:t>
            </a:r>
            <a:r>
              <a:rPr lang="it-IT" altLang="en-US" sz="800"/>
              <a:t>molte feature con lo stesso valore informativo</a:t>
            </a:r>
            <a:endParaRPr lang="it-IT" altLang="en-US" sz="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731202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5.2. Considerazioni sui risultati</a:t>
            </a:r>
            <a:endParaRPr lang="it-IT" altLang="en-GB"/>
          </a:p>
        </p:txBody>
      </p:sp>
      <p:sp>
        <p:nvSpPr>
          <p:cNvPr id="13" name="Text Box 12"/>
          <p:cNvSpPr txBox="1"/>
          <p:nvPr/>
        </p:nvSpPr>
        <p:spPr>
          <a:xfrm>
            <a:off x="796290" y="1493520"/>
            <a:ext cx="7145020" cy="1753235"/>
          </a:xfrm>
          <a:prstGeom prst="rect">
            <a:avLst/>
          </a:prstGeom>
          <a:noFill/>
        </p:spPr>
        <p:txBody>
          <a:bodyPr wrap="square" rtlCol="0">
            <a:spAutoFit/>
          </a:bodyPr>
          <a:p>
            <a:pPr algn="just"/>
            <a:r>
              <a:rPr lang="it-IT" altLang="en-US" sz="1200"/>
              <a:t>Si vuole far notare che </a:t>
            </a:r>
            <a:r>
              <a:rPr lang="it-IT" altLang="en-US" sz="1200" b="1"/>
              <a:t>presi gli stessi modelli passando dal dataset completo al dataset con solo le feature più importanti le colonne più discriminanti cambiamo</a:t>
            </a:r>
            <a:r>
              <a:rPr lang="it-IT" altLang="en-US" sz="1200"/>
              <a:t>. Questo è un comportamento strano, se una colonna è particolarmente informativa in un dataset lo dovrebbe essere anche nell’altro a parità di modello utilizzato. </a:t>
            </a:r>
            <a:endParaRPr lang="it-IT" altLang="en-US" sz="1200"/>
          </a:p>
          <a:p>
            <a:pPr algn="just"/>
            <a:endParaRPr lang="it-IT" altLang="en-US" sz="1200"/>
          </a:p>
          <a:p>
            <a:pPr algn="just"/>
            <a:r>
              <a:rPr lang="it-IT" altLang="en-US" sz="1200"/>
              <a:t>Questo comportamento è dovuto al fatto che nel passare dal dataset completo </a:t>
            </a:r>
            <a:r>
              <a:rPr lang="it-IT" altLang="en-US" sz="1200" b="1"/>
              <a:t>al dataset ristretto abbiamo eliminato le colonne con lo stesso valore informativo</a:t>
            </a:r>
            <a:r>
              <a:rPr lang="it-IT" altLang="en-US" sz="1200"/>
              <a:t> e, tra queste che abbiamo eliminato, è possibile ci fossero proprio quelle colonne che “mancano” nel dataset con solo le feature più importanti.</a:t>
            </a:r>
            <a:endParaRPr lang="it-IT"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SPORCARE I DATASET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Il cuore del progetto: valutare le prestazioni di nuovi modelli trainati utilizzando lo stesso dataset ma che viene sporcato iterativamente. Ogni volta vengono misurate le metriche come precision, recall, F1-score, accuracy per poi metterle a paragone con il baseline degli step precedenti e trarre deduzioni e conclusioni. </a:t>
            </a:r>
            <a:endParaRPr lang="it-IT" altLang="en-GB"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GB"/>
              <a:t>1. Introduzione</a:t>
            </a:r>
            <a:endParaRPr lang="it-IT" altLang="en-GB"/>
          </a:p>
        </p:txBody>
      </p:sp>
      <p:sp>
        <p:nvSpPr>
          <p:cNvPr id="489" name="Google Shape;489;p60"/>
          <p:cNvSpPr txBox="1"/>
          <p:nvPr>
            <p:ph type="body" idx="1"/>
          </p:nvPr>
        </p:nvSpPr>
        <p:spPr>
          <a:xfrm>
            <a:off x="497840" y="1961515"/>
            <a:ext cx="3762375" cy="26073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a:solidFill>
                  <a:schemeClr val="dk1"/>
                </a:solidFill>
              </a:rPr>
              <a:t>L</a:t>
            </a:r>
            <a:r>
              <a:rPr lang="en-GB">
                <a:solidFill>
                  <a:schemeClr val="dk1"/>
                </a:solidFill>
              </a:rPr>
              <a:t>a </a:t>
            </a:r>
            <a:r>
              <a:rPr lang="en-GB" b="1">
                <a:solidFill>
                  <a:schemeClr val="dk1"/>
                </a:solidFill>
              </a:rPr>
              <a:t>minacce informatiche sono in costante aumento</a:t>
            </a:r>
            <a:r>
              <a:rPr lang="en-GB">
                <a:solidFill>
                  <a:schemeClr val="dk1"/>
                </a:solidFill>
              </a:rPr>
              <a:t> e diversificazione</a:t>
            </a:r>
            <a:r>
              <a:rPr lang="it-IT" altLang="en-GB">
                <a:solidFill>
                  <a:schemeClr val="dk1"/>
                </a:solidFill>
              </a:rPr>
              <a:t>. </a:t>
            </a:r>
            <a:endParaRPr lang="it-IT" altLang="en-GB">
              <a:solidFill>
                <a:schemeClr val="dk1"/>
              </a:solidFill>
            </a:endParaRPr>
          </a:p>
          <a:p>
            <a:pPr marL="0" lvl="0" indent="0" algn="just" rtl="0">
              <a:spcBef>
                <a:spcPts val="0"/>
              </a:spcBef>
              <a:spcAft>
                <a:spcPts val="0"/>
              </a:spcAft>
              <a:buClr>
                <a:schemeClr val="dk1"/>
              </a:buClr>
              <a:buSzPts val="1100"/>
              <a:buFont typeface="Arial"/>
              <a:buNone/>
            </a:pPr>
            <a:r>
              <a:rPr lang="it-IT" altLang="en-GB">
                <a:solidFill>
                  <a:schemeClr val="dk1"/>
                </a:solidFill>
              </a:rPr>
              <a:t>La capacità di distinguere tra goodware, software legittimo e sicuro, e malware è fondamentale per la sicurezza informatica. Si decide quindi di proporre un progetto che rispecchia sia tematiche attuali che, banalmente, di puro interesse personale.</a:t>
            </a:r>
            <a:endParaRPr lang="it-IT" altLang="en-GB">
              <a:solidFill>
                <a:schemeClr val="dk1"/>
              </a:solidFill>
            </a:endParaRPr>
          </a:p>
        </p:txBody>
      </p:sp>
      <p:cxnSp>
        <p:nvCxnSpPr>
          <p:cNvPr id="2" name="Straight Connector 1"/>
          <p:cNvCxnSpPr/>
          <p:nvPr/>
        </p:nvCxnSpPr>
        <p:spPr>
          <a:xfrm>
            <a:off x="4645660" y="1491615"/>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511" name="Google Shape;511;p62"/>
          <p:cNvSpPr txBox="1"/>
          <p:nvPr/>
        </p:nvSpPr>
        <p:spPr>
          <a:xfrm>
            <a:off x="498475"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Perchè goodware vs malware?</a:t>
            </a:r>
            <a:endParaRPr lang="it-IT" altLang="en-GB" sz="1800"/>
          </a:p>
        </p:txBody>
      </p:sp>
      <p:sp>
        <p:nvSpPr>
          <p:cNvPr id="4" name="Google Shape;489;p60"/>
          <p:cNvSpPr txBox="1"/>
          <p:nvPr/>
        </p:nvSpPr>
        <p:spPr>
          <a:xfrm>
            <a:off x="5004435" y="1961515"/>
            <a:ext cx="3762375" cy="26073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Predizione accurata di goodware e malware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Feature selection</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Sporcare dataset e misurare differenze di classificazione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Mantenere alta riproducibilità dei risultati</a:t>
            </a:r>
            <a:endParaRPr lang="it-IT" altLang="en-GB">
              <a:solidFill>
                <a:schemeClr val="dk1"/>
              </a:solidFill>
            </a:endParaRPr>
          </a:p>
        </p:txBody>
      </p:sp>
      <p:sp>
        <p:nvSpPr>
          <p:cNvPr id="5" name="Google Shape;511;p62"/>
          <p:cNvSpPr txBox="1"/>
          <p:nvPr/>
        </p:nvSpPr>
        <p:spPr>
          <a:xfrm>
            <a:off x="5005070"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Obbiettivi del progetto:</a:t>
            </a:r>
            <a:endParaRPr lang="it-IT" altLang="en-GB"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6.0. Introduzione</a:t>
            </a:r>
            <a:endParaRPr lang="it-IT" altLang="en-GB"/>
          </a:p>
        </p:txBody>
      </p:sp>
      <p:sp>
        <p:nvSpPr>
          <p:cNvPr id="13" name="Text Box 12"/>
          <p:cNvSpPr txBox="1"/>
          <p:nvPr/>
        </p:nvSpPr>
        <p:spPr>
          <a:xfrm>
            <a:off x="426085" y="1131570"/>
            <a:ext cx="4740275" cy="3415030"/>
          </a:xfrm>
          <a:prstGeom prst="rect">
            <a:avLst/>
          </a:prstGeom>
          <a:noFill/>
        </p:spPr>
        <p:txBody>
          <a:bodyPr wrap="square" rtlCol="0">
            <a:spAutoFit/>
          </a:bodyPr>
          <a:p>
            <a:pPr algn="just"/>
            <a:r>
              <a:rPr lang="it-IT" altLang="en-US" sz="900"/>
              <a:t>Vedremo che </a:t>
            </a:r>
            <a:r>
              <a:rPr lang="it-IT" altLang="en-US" sz="900">
                <a:solidFill>
                  <a:srgbClr val="880000"/>
                </a:solidFill>
              </a:rPr>
              <a:t>vengono proposte diverse operazioni</a:t>
            </a:r>
            <a:r>
              <a:rPr lang="it-IT" altLang="en-US" sz="900"/>
              <a:t> per l’inserimento di rumore all’interno dei dataset ma non sempre sarà possibile rispettare il vincolo di riproducibilità dati.</a:t>
            </a:r>
            <a:endParaRPr lang="it-IT" altLang="en-US" sz="900"/>
          </a:p>
          <a:p>
            <a:pPr algn="just"/>
            <a:endParaRPr lang="it-IT" altLang="en-US" sz="900"/>
          </a:p>
          <a:p>
            <a:pPr algn="just"/>
            <a:r>
              <a:rPr lang="it-IT" altLang="en-US" sz="900"/>
              <a:t>Abbiamo che, però, </a:t>
            </a:r>
            <a:r>
              <a:rPr lang="it-IT" altLang="en-US" sz="900">
                <a:solidFill>
                  <a:srgbClr val="880000"/>
                </a:solidFill>
              </a:rPr>
              <a:t>ogni operazione sarà composta dai seguenti step</a:t>
            </a:r>
            <a:r>
              <a:rPr lang="it-IT" altLang="en-US" sz="900"/>
              <a:t>:</a:t>
            </a:r>
            <a:endParaRPr lang="it-IT" altLang="en-US" sz="900"/>
          </a:p>
          <a:p>
            <a:pPr marL="228600" indent="-228600" algn="just">
              <a:buAutoNum type="arabicPeriod"/>
            </a:pPr>
            <a:r>
              <a:rPr lang="it-IT" altLang="en-US" sz="900" b="1"/>
              <a:t>Step 1</a:t>
            </a:r>
            <a:r>
              <a:rPr lang="it-IT" altLang="en-US" sz="900"/>
              <a:t>: Logistic Regression &amp; Naive Bayes - sporcare le feature meno significative, ossia pool di tutte le feature tranne quelle più discriminanti (sul dataset intero)</a:t>
            </a:r>
            <a:endParaRPr lang="it-IT" altLang="en-US" sz="900"/>
          </a:p>
          <a:p>
            <a:pPr marL="228600" indent="-228600" algn="just">
              <a:buAutoNum type="arabicPeriod"/>
            </a:pPr>
            <a:r>
              <a:rPr lang="it-IT" altLang="en-US" sz="900" b="1"/>
              <a:t>Step 2</a:t>
            </a:r>
            <a:r>
              <a:rPr lang="it-IT" altLang="en-US" sz="900"/>
              <a:t>: Logistic Regression &amp; Naive Bayes - sporcare le rispettive feature più discriminanti di ogni modello (sul dataset intero)</a:t>
            </a:r>
            <a:endParaRPr lang="it-IT" altLang="en-US" sz="900"/>
          </a:p>
          <a:p>
            <a:pPr marL="228600" indent="-228600" algn="just">
              <a:buAutoNum type="arabicPeriod"/>
            </a:pPr>
            <a:r>
              <a:rPr lang="it-IT" altLang="en-US" sz="900" b="1"/>
              <a:t>Step 3</a:t>
            </a:r>
            <a:r>
              <a:rPr lang="it-IT" altLang="en-US" sz="900"/>
              <a:t>: Logistic Regression &amp; Naive Bayes - sporcare tutte le features (sul dataset intero)</a:t>
            </a:r>
            <a:endParaRPr lang="it-IT" altLang="en-US" sz="900"/>
          </a:p>
          <a:p>
            <a:pPr marL="228600" indent="-228600" algn="just">
              <a:buAutoNum type="arabicPeriod"/>
            </a:pPr>
            <a:r>
              <a:rPr lang="it-IT" altLang="en-US" sz="900" b="1"/>
              <a:t>Step 4</a:t>
            </a:r>
            <a:r>
              <a:rPr lang="it-IT" altLang="en-US" sz="900"/>
              <a:t>: Logistic Regression &amp; Naive Bayes - sporcare le rispettive feature più discriminanti di ogni modello  (dataset ristretto)</a:t>
            </a:r>
            <a:endParaRPr lang="it-IT" altLang="en-US" sz="900"/>
          </a:p>
          <a:p>
            <a:pPr marL="228600" indent="-228600" algn="just"/>
            <a:endParaRPr lang="it-IT" altLang="en-US" sz="900"/>
          </a:p>
          <a:p>
            <a:pPr algn="just"/>
            <a:r>
              <a:rPr lang="it-IT" altLang="en-US" sz="900"/>
              <a:t>Inoltre </a:t>
            </a:r>
            <a:r>
              <a:rPr lang="it-IT" altLang="en-US" sz="900">
                <a:solidFill>
                  <a:srgbClr val="880000"/>
                </a:solidFill>
              </a:rPr>
              <a:t>ciascuna operazione (con tutti i suoi step) verrà eseguita più volte modificando il valore percentuale di dati che andremo a sporcare</a:t>
            </a:r>
            <a:r>
              <a:rPr lang="it-IT" altLang="en-US" sz="900"/>
              <a:t>, di volta in volta aumentando progressivamente il numero di dati sporcati. Abbiamo infatti che ciascuna operazione verrà ripetuta 4, una per ciascuno dei seguenti valori percentuali:</a:t>
            </a:r>
            <a:endParaRPr lang="it-IT" altLang="en-US" sz="900"/>
          </a:p>
          <a:p>
            <a:pPr marL="171450" indent="-171450" algn="just">
              <a:buFont typeface="Arial" panose="02080604020202020204" pitchFamily="34" charset="0"/>
              <a:buChar char="•"/>
            </a:pPr>
            <a:r>
              <a:rPr lang="it-IT" altLang="en-US" sz="900"/>
              <a:t>40%</a:t>
            </a:r>
            <a:endParaRPr lang="it-IT" altLang="en-US" sz="900"/>
          </a:p>
          <a:p>
            <a:pPr marL="171450" indent="-171450" algn="just">
              <a:buFont typeface="Arial" panose="02080604020202020204" pitchFamily="34" charset="0"/>
              <a:buChar char="•"/>
            </a:pPr>
            <a:r>
              <a:rPr lang="it-IT" altLang="en-US" sz="900"/>
              <a:t>55%</a:t>
            </a:r>
            <a:endParaRPr lang="it-IT" altLang="en-US" sz="900"/>
          </a:p>
          <a:p>
            <a:pPr marL="171450" indent="-171450" algn="just">
              <a:buFont typeface="Arial" panose="02080604020202020204" pitchFamily="34" charset="0"/>
              <a:buChar char="•"/>
            </a:pPr>
            <a:r>
              <a:rPr lang="it-IT" altLang="en-US" sz="900"/>
              <a:t>70%</a:t>
            </a:r>
            <a:endParaRPr lang="it-IT" altLang="en-US" sz="900"/>
          </a:p>
          <a:p>
            <a:pPr marL="171450" indent="-171450" algn="just">
              <a:buFont typeface="Arial" panose="02080604020202020204" pitchFamily="34" charset="0"/>
              <a:buChar char="•"/>
            </a:pPr>
            <a:r>
              <a:rPr lang="it-IT" altLang="en-US" sz="900"/>
              <a:t>85%</a:t>
            </a:r>
            <a:endParaRPr lang="it-IT" altLang="en-US" sz="900"/>
          </a:p>
        </p:txBody>
      </p:sp>
      <p:cxnSp>
        <p:nvCxnSpPr>
          <p:cNvPr id="4" name="Straight Connector 3"/>
          <p:cNvCxnSpPr/>
          <p:nvPr/>
        </p:nvCxnSpPr>
        <p:spPr>
          <a:xfrm>
            <a:off x="5293360" y="1203325"/>
            <a:ext cx="0" cy="338455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420360" y="1131570"/>
            <a:ext cx="3350260" cy="3169285"/>
          </a:xfrm>
          <a:prstGeom prst="rect">
            <a:avLst/>
          </a:prstGeom>
          <a:noFill/>
        </p:spPr>
        <p:txBody>
          <a:bodyPr wrap="square" rtlCol="0">
            <a:spAutoFit/>
          </a:bodyPr>
          <a:p>
            <a:pPr algn="just"/>
            <a:r>
              <a:rPr lang="it-IT" altLang="en-US" sz="800" b="1"/>
              <a:t>Nota: Modalità di train, test e visualizzazione risultati:</a:t>
            </a:r>
            <a:endParaRPr lang="it-IT" altLang="en-US" sz="800" b="1"/>
          </a:p>
          <a:p>
            <a:pPr algn="just"/>
            <a:endParaRPr lang="it-IT" altLang="en-US" sz="800" b="1"/>
          </a:p>
          <a:p>
            <a:pPr algn="just"/>
            <a:r>
              <a:rPr lang="it-IT" altLang="en-US" sz="800"/>
              <a:t>Anche in questi casi in cui andremo a sporcare il dataset applicheremo i cambiamenti solo sul train-set e non sul test-set. Se si facesse altrimenti una volta addestrato il modello sui dati sporchi, quando adremmo a testarlo sui dati di test sporcati nel medesimo modo registreremmo inevitabilmente una situazione di overfitting. </a:t>
            </a:r>
            <a:endParaRPr lang="it-IT" altLang="en-US" sz="800"/>
          </a:p>
          <a:p>
            <a:pPr algn="just"/>
            <a:endParaRPr lang="it-IT" altLang="en-US" sz="800"/>
          </a:p>
          <a:p>
            <a:pPr algn="just"/>
            <a:r>
              <a:rPr lang="it-IT" altLang="en-US" sz="800"/>
              <a:t>Dunque, per ognuno degli step, quando andremo a creare un nuovo modello seguiremo la seguente modalità:</a:t>
            </a:r>
            <a:endParaRPr lang="it-IT" altLang="en-US" sz="800"/>
          </a:p>
          <a:p>
            <a:pPr marL="228600" indent="-228600" algn="just">
              <a:buAutoNum type="arabicPeriod"/>
            </a:pPr>
            <a:r>
              <a:rPr lang="it-IT" altLang="en-US" sz="800"/>
              <a:t>Divisione tra train e test set</a:t>
            </a:r>
            <a:endParaRPr lang="it-IT" altLang="en-US" sz="800"/>
          </a:p>
          <a:p>
            <a:pPr marL="228600" indent="-228600" algn="just">
              <a:buAutoNum type="arabicPeriod"/>
            </a:pPr>
            <a:r>
              <a:rPr lang="it-IT" altLang="en-US" sz="800"/>
              <a:t>Inserimento del rumore in una copia del train-set </a:t>
            </a:r>
            <a:endParaRPr lang="it-IT" altLang="en-US" sz="800"/>
          </a:p>
          <a:p>
            <a:pPr marL="228600" indent="-228600" algn="just">
              <a:buAutoNum type="arabicPeriod"/>
            </a:pPr>
            <a:r>
              <a:rPr lang="it-IT" altLang="en-US" sz="800"/>
              <a:t>Visualizzazione differenze tra train-set sporcato e train-set originale (con possibilità di isolare le feature che sono state sporcate per più del 20% o meno dell’80%)</a:t>
            </a:r>
            <a:endParaRPr lang="it-IT" altLang="en-US" sz="800"/>
          </a:p>
          <a:p>
            <a:pPr marL="228600" indent="-228600" algn="just">
              <a:buAutoNum type="arabicPeriod"/>
            </a:pPr>
            <a:r>
              <a:rPr lang="it-IT" altLang="en-US" sz="800"/>
              <a:t>Addestramento del nuovo modello sul train-set rumoroso + test con test-set non modificato</a:t>
            </a:r>
            <a:endParaRPr lang="it-IT" altLang="en-US" sz="800"/>
          </a:p>
          <a:p>
            <a:pPr marL="228600" indent="-228600" algn="just">
              <a:buAutoNum type="arabicPeriod"/>
            </a:pPr>
            <a:r>
              <a:rPr lang="it-IT" altLang="en-US" sz="800"/>
              <a:t>Salvataggio dei risultati di performance di classificazione e temporali in un array.  </a:t>
            </a:r>
            <a:endParaRPr lang="it-IT" altLang="en-US" sz="800"/>
          </a:p>
          <a:p>
            <a:pPr marL="0" indent="0" algn="just">
              <a:buNone/>
            </a:pPr>
            <a:endParaRPr lang="it-IT" altLang="en-US" sz="800"/>
          </a:p>
          <a:p>
            <a:pPr marL="0" indent="0" algn="just">
              <a:buNone/>
            </a:pPr>
            <a:r>
              <a:rPr lang="it-IT" altLang="en-US" sz="800"/>
              <a:t>Una volta terminati tutti gli step utilizzeremo l’array sul quale sono salvati tutti i risultati per fare confronti con la rispettiva baseline, riflessione sui risultati ed infine trarre delle conclusioni.</a:t>
            </a:r>
            <a:endParaRPr lang="it-IT" altLang="en-US" sz="8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75740" y="2295525"/>
            <a:ext cx="6218555" cy="553085"/>
          </a:xfrm>
          <a:prstGeom prst="rect">
            <a:avLst/>
          </a:prstGeom>
          <a:noFill/>
        </p:spPr>
        <p:txBody>
          <a:bodyPr wrap="none" rtlCol="0" anchor="t">
            <a:spAutoFit/>
          </a:bodyPr>
          <a:p>
            <a:pPr marL="0" lvl="0" indent="0" algn="l" rtl="0">
              <a:spcBef>
                <a:spcPts val="0"/>
              </a:spcBef>
              <a:spcAft>
                <a:spcPts val="0"/>
              </a:spcAft>
              <a:buNone/>
            </a:pPr>
            <a:r>
              <a:rPr lang="it-IT" altLang="en-GB" sz="3000">
                <a:solidFill>
                  <a:schemeClr val="dk1"/>
                </a:solidFill>
                <a:latin typeface="Vidaloka"/>
                <a:ea typeface="Vidaloka"/>
                <a:cs typeface="Vidaloka"/>
              </a:rPr>
              <a:t>-  6.1. In</a:t>
            </a:r>
            <a:r>
              <a:rPr lang="it-IT" altLang="en-GB" sz="3000">
                <a:solidFill>
                  <a:schemeClr val="dk1"/>
                </a:solidFill>
                <a:latin typeface="Vidaloka"/>
                <a:ea typeface="Vidaloka"/>
                <a:cs typeface="Vidaloka"/>
                <a:sym typeface="+mn-ea"/>
              </a:rPr>
              <a:t>serimento valori casuali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7" name="Picture 6"/>
          <p:cNvPicPr>
            <a:picLocks noChangeAspect="1"/>
          </p:cNvPicPr>
          <p:nvPr/>
        </p:nvPicPr>
        <p:blipFill>
          <a:blip r:embed="rId1"/>
          <a:stretch>
            <a:fillRect/>
          </a:stretch>
        </p:blipFill>
        <p:spPr>
          <a:xfrm>
            <a:off x="3133090" y="699770"/>
            <a:ext cx="2724150" cy="1874520"/>
          </a:xfrm>
          <a:prstGeom prst="rect">
            <a:avLst/>
          </a:prstGeom>
        </p:spPr>
      </p:pic>
      <p:pic>
        <p:nvPicPr>
          <p:cNvPr id="8" name="Picture 7"/>
          <p:cNvPicPr>
            <a:picLocks noChangeAspect="1"/>
          </p:cNvPicPr>
          <p:nvPr/>
        </p:nvPicPr>
        <p:blipFill>
          <a:blip r:embed="rId2"/>
          <a:stretch>
            <a:fillRect/>
          </a:stretch>
        </p:blipFill>
        <p:spPr>
          <a:xfrm>
            <a:off x="396240" y="762000"/>
            <a:ext cx="2605405" cy="1812290"/>
          </a:xfrm>
          <a:prstGeom prst="rect">
            <a:avLst/>
          </a:prstGeom>
        </p:spPr>
      </p:pic>
      <p:pic>
        <p:nvPicPr>
          <p:cNvPr id="9" name="Picture 8"/>
          <p:cNvPicPr>
            <a:picLocks noChangeAspect="1"/>
          </p:cNvPicPr>
          <p:nvPr/>
        </p:nvPicPr>
        <p:blipFill>
          <a:blip r:embed="rId3"/>
          <a:stretch>
            <a:fillRect/>
          </a:stretch>
        </p:blipFill>
        <p:spPr>
          <a:xfrm>
            <a:off x="396240" y="2860040"/>
            <a:ext cx="2646680" cy="1851660"/>
          </a:xfrm>
          <a:prstGeom prst="rect">
            <a:avLst/>
          </a:prstGeom>
        </p:spPr>
      </p:pic>
      <p:pic>
        <p:nvPicPr>
          <p:cNvPr id="10" name="Picture 9"/>
          <p:cNvPicPr>
            <a:picLocks noChangeAspect="1"/>
          </p:cNvPicPr>
          <p:nvPr/>
        </p:nvPicPr>
        <p:blipFill>
          <a:blip r:embed="rId4"/>
          <a:stretch>
            <a:fillRect/>
          </a:stretch>
        </p:blipFill>
        <p:spPr>
          <a:xfrm>
            <a:off x="3131820" y="2898775"/>
            <a:ext cx="2725420" cy="1812925"/>
          </a:xfrm>
          <a:prstGeom prst="rect">
            <a:avLst/>
          </a:prstGeom>
        </p:spPr>
      </p:pic>
      <p:pic>
        <p:nvPicPr>
          <p:cNvPr id="12" name="Picture 11"/>
          <p:cNvPicPr>
            <a:picLocks noChangeAspect="1"/>
          </p:cNvPicPr>
          <p:nvPr/>
        </p:nvPicPr>
        <p:blipFill>
          <a:blip r:embed="rId5"/>
          <a:stretch>
            <a:fillRect/>
          </a:stretch>
        </p:blipFill>
        <p:spPr>
          <a:xfrm>
            <a:off x="5940425" y="843915"/>
            <a:ext cx="3133725" cy="1659255"/>
          </a:xfrm>
          <a:prstGeom prst="rect">
            <a:avLst/>
          </a:prstGeom>
        </p:spPr>
      </p:pic>
      <p:pic>
        <p:nvPicPr>
          <p:cNvPr id="13" name="Picture 12"/>
          <p:cNvPicPr>
            <a:picLocks noChangeAspect="1"/>
          </p:cNvPicPr>
          <p:nvPr/>
        </p:nvPicPr>
        <p:blipFill>
          <a:blip r:embed="rId6"/>
          <a:stretch>
            <a:fillRect/>
          </a:stretch>
        </p:blipFill>
        <p:spPr>
          <a:xfrm>
            <a:off x="5926455" y="3003550"/>
            <a:ext cx="3161665" cy="1668780"/>
          </a:xfrm>
          <a:prstGeom prst="rect">
            <a:avLst/>
          </a:prstGeom>
        </p:spPr>
      </p:pic>
      <p:sp>
        <p:nvSpPr>
          <p:cNvPr id="16" name="Text Box 15"/>
          <p:cNvSpPr txBox="1"/>
          <p:nvPr/>
        </p:nvSpPr>
        <p:spPr>
          <a:xfrm>
            <a:off x="302895" y="4445"/>
            <a:ext cx="8074025" cy="306705"/>
          </a:xfrm>
          <a:prstGeom prst="rect">
            <a:avLst/>
          </a:prstGeom>
          <a:noFill/>
        </p:spPr>
        <p:txBody>
          <a:bodyPr wrap="none" rtlCol="0">
            <a:spAutoFit/>
          </a:bodyPr>
          <a:p>
            <a:pPr algn="l"/>
            <a:r>
              <a:rPr lang="it-IT" altLang="en-US"/>
              <a:t>6.1.1 Inserimento di valori casuali: </a:t>
            </a:r>
            <a:r>
              <a:rPr lang="it-IT" altLang="en-US">
                <a:sym typeface="+mn-ea"/>
              </a:rPr>
              <a:t>visualizzazione di </a:t>
            </a:r>
            <a:r>
              <a:rPr lang="it-IT" altLang="en-US"/>
              <a:t>un campione significativo (LogReg)</a:t>
            </a:r>
            <a:endParaRPr lang="it-IT"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2" name="Picture 1"/>
          <p:cNvPicPr>
            <a:picLocks noChangeAspect="1"/>
          </p:cNvPicPr>
          <p:nvPr/>
        </p:nvPicPr>
        <p:blipFill>
          <a:blip r:embed="rId1"/>
          <a:stretch>
            <a:fillRect/>
          </a:stretch>
        </p:blipFill>
        <p:spPr>
          <a:xfrm>
            <a:off x="395605" y="699770"/>
            <a:ext cx="2641600" cy="1892300"/>
          </a:xfrm>
          <a:prstGeom prst="rect">
            <a:avLst/>
          </a:prstGeom>
        </p:spPr>
      </p:pic>
      <p:pic>
        <p:nvPicPr>
          <p:cNvPr id="4" name="Picture 3"/>
          <p:cNvPicPr>
            <a:picLocks noChangeAspect="1"/>
          </p:cNvPicPr>
          <p:nvPr/>
        </p:nvPicPr>
        <p:blipFill>
          <a:blip r:embed="rId2"/>
          <a:stretch>
            <a:fillRect/>
          </a:stretch>
        </p:blipFill>
        <p:spPr>
          <a:xfrm>
            <a:off x="395605" y="2898140"/>
            <a:ext cx="2667000" cy="1896110"/>
          </a:xfrm>
          <a:prstGeom prst="rect">
            <a:avLst/>
          </a:prstGeom>
        </p:spPr>
      </p:pic>
      <p:pic>
        <p:nvPicPr>
          <p:cNvPr id="5" name="Picture 4"/>
          <p:cNvPicPr>
            <a:picLocks noChangeAspect="1"/>
          </p:cNvPicPr>
          <p:nvPr/>
        </p:nvPicPr>
        <p:blipFill>
          <a:blip r:embed="rId3"/>
          <a:stretch>
            <a:fillRect/>
          </a:stretch>
        </p:blipFill>
        <p:spPr>
          <a:xfrm>
            <a:off x="3131820" y="628015"/>
            <a:ext cx="2731770" cy="2052320"/>
          </a:xfrm>
          <a:prstGeom prst="rect">
            <a:avLst/>
          </a:prstGeom>
        </p:spPr>
      </p:pic>
      <p:pic>
        <p:nvPicPr>
          <p:cNvPr id="11" name="Picture 10"/>
          <p:cNvPicPr>
            <a:picLocks noChangeAspect="1"/>
          </p:cNvPicPr>
          <p:nvPr/>
        </p:nvPicPr>
        <p:blipFill>
          <a:blip r:embed="rId4"/>
          <a:stretch>
            <a:fillRect/>
          </a:stretch>
        </p:blipFill>
        <p:spPr>
          <a:xfrm>
            <a:off x="3131820" y="2860040"/>
            <a:ext cx="2750185" cy="1950085"/>
          </a:xfrm>
          <a:prstGeom prst="rect">
            <a:avLst/>
          </a:prstGeom>
        </p:spPr>
      </p:pic>
      <p:pic>
        <p:nvPicPr>
          <p:cNvPr id="14" name="Picture 13"/>
          <p:cNvPicPr>
            <a:picLocks noChangeAspect="1"/>
          </p:cNvPicPr>
          <p:nvPr/>
        </p:nvPicPr>
        <p:blipFill>
          <a:blip r:embed="rId5"/>
          <a:stretch>
            <a:fillRect/>
          </a:stretch>
        </p:blipFill>
        <p:spPr>
          <a:xfrm>
            <a:off x="5958205" y="864870"/>
            <a:ext cx="3100705" cy="1662430"/>
          </a:xfrm>
          <a:prstGeom prst="rect">
            <a:avLst/>
          </a:prstGeom>
        </p:spPr>
      </p:pic>
      <p:pic>
        <p:nvPicPr>
          <p:cNvPr id="15" name="Picture 14"/>
          <p:cNvPicPr>
            <a:picLocks noChangeAspect="1"/>
          </p:cNvPicPr>
          <p:nvPr/>
        </p:nvPicPr>
        <p:blipFill>
          <a:blip r:embed="rId6"/>
          <a:stretch>
            <a:fillRect/>
          </a:stretch>
        </p:blipFill>
        <p:spPr>
          <a:xfrm>
            <a:off x="5940425" y="3003550"/>
            <a:ext cx="3162300" cy="1689735"/>
          </a:xfrm>
          <a:prstGeom prst="rect">
            <a:avLst/>
          </a:prstGeom>
        </p:spPr>
      </p:pic>
      <p:sp>
        <p:nvSpPr>
          <p:cNvPr id="16" name="Text Box 15"/>
          <p:cNvSpPr txBox="1"/>
          <p:nvPr/>
        </p:nvSpPr>
        <p:spPr>
          <a:xfrm>
            <a:off x="302895" y="4445"/>
            <a:ext cx="8508365" cy="306705"/>
          </a:xfrm>
          <a:prstGeom prst="rect">
            <a:avLst/>
          </a:prstGeom>
          <a:noFill/>
        </p:spPr>
        <p:txBody>
          <a:bodyPr wrap="none" rtlCol="0">
            <a:spAutoFit/>
          </a:bodyPr>
          <a:p>
            <a:r>
              <a:rPr lang="it-IT" altLang="en-US"/>
              <a:t>6.1.1 Inserimento di valori casuali: visualizzazione di un campione significativo (Naive Bayes)</a:t>
            </a:r>
            <a:endParaRPr lang="it-IT"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4437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just"/>
            <a:r>
              <a:rPr lang="it-IT" altLang="en-US" sz="1200">
                <a:solidFill>
                  <a:schemeClr val="accent4"/>
                </a:solidFill>
                <a:sym typeface="+mn-ea"/>
              </a:rPr>
              <a:t>Quando non si registra un grosso calo di performace è perchè i modelli imparano dai dati non sporchi.</a:t>
            </a:r>
            <a:endParaRPr lang="it-IT" altLang="en-US" sz="1200">
              <a:solidFill>
                <a:schemeClr val="accent4"/>
              </a:solidFill>
            </a:endParaRPr>
          </a:p>
          <a:p>
            <a:pPr algn="l"/>
            <a:endParaRPr lang="it-IT" altLang="en-US" sz="1200">
              <a:solidFill>
                <a:schemeClr val="accent4"/>
              </a:solidFill>
            </a:endParaRPr>
          </a:p>
          <a:p>
            <a:pPr algn="just"/>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a:solidFill>
                <a:schemeClr val="accent4"/>
              </a:solidFill>
            </a:endParaRPr>
          </a:p>
          <a:p>
            <a:pPr algn="ctr"/>
            <a:endParaRPr lang="it-IT" altLang="en-US">
              <a:solidFill>
                <a:schemeClr val="accent4"/>
              </a:solidFill>
            </a:endParaRPr>
          </a:p>
        </p:txBody>
      </p:sp>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843280"/>
            <a:ext cx="8453755" cy="1660525"/>
          </a:xfrm>
          <a:prstGeom prst="rect">
            <a:avLst/>
          </a:prstGeom>
          <a:noFill/>
        </p:spPr>
        <p:txBody>
          <a:bodyPr wrap="none" rtlCol="0">
            <a:spAutoFit/>
          </a:bodyPr>
          <a:p>
            <a:pPr algn="just"/>
            <a:r>
              <a:rPr lang="it-IT" altLang="en-US" sz="1200" b="1"/>
              <a:t>Osservazioni: </a:t>
            </a:r>
            <a:r>
              <a:rPr lang="it-IT" altLang="en-US" sz="1000"/>
              <a:t>Dai risultati ottenuti risulta evidente che:</a:t>
            </a:r>
            <a:endParaRPr lang="it-IT" altLang="en-US" sz="1000"/>
          </a:p>
          <a:p>
            <a:pPr algn="just"/>
            <a:endParaRPr lang="it-IT" altLang="en-US" sz="500"/>
          </a:p>
          <a:p>
            <a:pPr marL="171450" indent="-171450" algn="just">
              <a:buFont typeface="Arial" panose="02080604020202020204" pitchFamily="34" charset="0"/>
              <a:buChar char="•"/>
            </a:pPr>
            <a:r>
              <a:rPr lang="it-IT" altLang="en-US" sz="1000"/>
              <a:t>Osservazioni facilmente prevedibili:</a:t>
            </a:r>
            <a:endParaRPr lang="it-IT" altLang="en-US" sz="1000"/>
          </a:p>
          <a:p>
            <a:pPr marL="628650" lvl="1" indent="-171450" algn="just">
              <a:buFont typeface="Arial" panose="02080604020202020204" pitchFamily="34" charset="0"/>
              <a:buChar char="•"/>
            </a:pPr>
            <a:r>
              <a:rPr lang="it-IT" altLang="en-US" sz="1000"/>
              <a:t>con l’aumentare della percentuale cadono gradualmente (anche se in certi casi di poco) le performance</a:t>
            </a:r>
            <a:endParaRPr lang="it-IT" altLang="en-US" sz="1000"/>
          </a:p>
          <a:p>
            <a:pPr marL="628650" lvl="1" indent="-171450" algn="just">
              <a:buFont typeface="Arial" panose="02080604020202020204" pitchFamily="34" charset="0"/>
              <a:buChar char="•"/>
            </a:pPr>
            <a:r>
              <a:rPr lang="it-IT" altLang="en-US" sz="1000"/>
              <a:t>il modello naive bayes è molto più suscettibile alla presenza di valori nulli</a:t>
            </a:r>
            <a:endParaRPr lang="it-IT" altLang="en-US" sz="1000"/>
          </a:p>
          <a:p>
            <a:pPr marL="457200" lvl="1" indent="0" algn="just">
              <a:buFont typeface="Arial" panose="02080604020202020204" pitchFamily="34" charset="0"/>
              <a:buNone/>
            </a:pPr>
            <a:endParaRPr lang="it-IT" altLang="en-US" sz="500"/>
          </a:p>
          <a:p>
            <a:pPr marL="171450" lvl="0" indent="-171450" algn="just">
              <a:buFont typeface="Arial" panose="02080604020202020204" pitchFamily="34" charset="0"/>
              <a:buChar char="•"/>
            </a:pPr>
            <a:r>
              <a:rPr lang="it-IT" altLang="en-US" sz="1000"/>
              <a:t>Osservazioni non scontate:</a:t>
            </a:r>
            <a:endParaRPr lang="it-IT" altLang="en-US" sz="1000"/>
          </a:p>
          <a:p>
            <a:pPr marL="628650" lvl="1" indent="-171450" algn="just">
              <a:buFont typeface="Arial" panose="02080604020202020204" pitchFamily="34" charset="0"/>
              <a:buChar char="•"/>
            </a:pPr>
            <a:r>
              <a:rPr lang="it-IT" altLang="en-US" sz="1000"/>
              <a:t>può capitare in certi casi che le performance migliorino (come nel passaggio da 70% a 85% dello step-2 di LogReg)</a:t>
            </a:r>
            <a:endParaRPr lang="it-IT" altLang="en-US" sz="1000"/>
          </a:p>
          <a:p>
            <a:pPr marL="628650" lvl="1" indent="-171450" algn="just">
              <a:buFont typeface="Arial" panose="02080604020202020204" pitchFamily="34" charset="0"/>
              <a:buChar char="•"/>
            </a:pPr>
            <a:r>
              <a:rPr lang="it-IT" altLang="en-US" sz="1000"/>
              <a:t>quando si sporcano solo le feature più discriminanti (step-2 e step-4) si ottengono performance di classificazione buone</a:t>
            </a:r>
            <a:endParaRPr lang="it-IT" altLang="en-US" sz="1000"/>
          </a:p>
          <a:p>
            <a:pPr marL="628650" lvl="1" indent="-171450" algn="just">
              <a:buFont typeface="Arial" panose="02080604020202020204" pitchFamily="34" charset="0"/>
              <a:buChar char="•"/>
            </a:pPr>
            <a:r>
              <a:rPr lang="it-IT" altLang="en-US" sz="1000"/>
              <a:t>solo quando si sporca un grosso numero di feature </a:t>
            </a:r>
            <a:r>
              <a:rPr lang="it-IT" altLang="en-US" sz="1000">
                <a:sym typeface="+mn-ea"/>
              </a:rPr>
              <a:t>sul totale complessivo </a:t>
            </a:r>
            <a:r>
              <a:rPr lang="it-IT" altLang="en-US" sz="1000"/>
              <a:t>si ha che le performance peggiorano </a:t>
            </a:r>
            <a:endParaRPr lang="it-IT" altLang="en-US" sz="1000"/>
          </a:p>
          <a:p>
            <a:pPr marL="457200" lvl="1" indent="0" algn="just">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699770"/>
            <a:ext cx="8635365" cy="1814830"/>
          </a:xfrm>
          <a:prstGeom prst="rect">
            <a:avLst/>
          </a:prstGeom>
          <a:noFill/>
        </p:spPr>
        <p:txBody>
          <a:bodyPr wrap="square" rtlCol="0">
            <a:spAutoFit/>
          </a:bodyPr>
          <a:p>
            <a:pPr algn="just"/>
            <a:r>
              <a:rPr lang="it-IT" altLang="en-US" sz="1200" b="1"/>
              <a:t>Esperimento: </a:t>
            </a:r>
            <a:r>
              <a:rPr lang="it-IT" altLang="en-US" sz="1000">
                <a:sym typeface="+mn-ea"/>
              </a:rPr>
              <a:t>Per confermare l’ipotesi formulata si svolge un esperimento: </a:t>
            </a:r>
            <a:endParaRPr lang="it-IT" altLang="en-US" sz="1000"/>
          </a:p>
          <a:p>
            <a:pPr algn="just"/>
            <a:endParaRPr lang="it-IT" altLang="en-US" sz="1000"/>
          </a:p>
          <a:p>
            <a:pPr marL="228600" indent="-228600" algn="just">
              <a:buAutoNum type="arabicPeriod"/>
            </a:pPr>
            <a:r>
              <a:rPr lang="it-IT" altLang="en-US" sz="1000"/>
              <a:t>Si prenda come esempio di riferimento lo step-4 per entrambi i modelli, in cui è evidente in cui le performance non peggiorano.</a:t>
            </a:r>
            <a:endParaRPr lang="it-IT" altLang="en-US" sz="1000"/>
          </a:p>
          <a:p>
            <a:pPr marL="228600" indent="-228600" algn="just">
              <a:buAutoNum type="arabicPeriod"/>
            </a:pPr>
            <a:endParaRPr lang="it-IT" altLang="en-US" sz="1000"/>
          </a:p>
          <a:p>
            <a:pPr marL="228600" indent="-228600" algn="just">
              <a:buAutoNum type="arabicPeriod"/>
            </a:pPr>
            <a:r>
              <a:rPr lang="it-IT" altLang="en-US" sz="1000"/>
              <a:t>Riaddestrare 2 nuovi modelli giocattolo prendendo però nel train-set solo colonne che nello step-4 hanno un numero di differenze minore del 20% o maggiore dell'80% rispettano almeno una di queste due caratteristiche:</a:t>
            </a:r>
            <a:endParaRPr lang="it-IT" altLang="en-US" sz="1000"/>
          </a:p>
          <a:p>
            <a:pPr marL="685800" lvl="1" indent="-228600" algn="just">
              <a:buFont typeface="Arial" panose="02080604020202020204" pitchFamily="34" charset="0"/>
              <a:buChar char="•"/>
            </a:pPr>
            <a:r>
              <a:rPr lang="it-IT" altLang="en-US" sz="1000"/>
              <a:t>hanno alta correlazione con il target</a:t>
            </a:r>
            <a:endParaRPr lang="it-IT" altLang="en-US" sz="1000"/>
          </a:p>
          <a:p>
            <a:pPr marL="685800" lvl="1" indent="-228600" algn="just">
              <a:buFont typeface="Arial" panose="02080604020202020204" pitchFamily="34" charset="0"/>
              <a:buChar char="•"/>
            </a:pPr>
            <a:r>
              <a:rPr lang="it-IT" altLang="en-US" sz="1000"/>
              <a:t>fanno parte anche delle feature più discriminatorie stimate in fase di data exploration-PT2</a:t>
            </a:r>
            <a:endParaRPr lang="it-IT" altLang="en-US" sz="1000"/>
          </a:p>
          <a:p>
            <a:pPr marL="228600" indent="-228600" algn="just">
              <a:buAutoNum type="arabicPeriod"/>
            </a:pPr>
            <a:endParaRPr lang="it-IT" altLang="en-US" sz="1000"/>
          </a:p>
          <a:p>
            <a:pPr marL="228600" indent="-228600" algn="just">
              <a:buAutoNum type="arabicPeriod"/>
            </a:pPr>
            <a:r>
              <a:rPr lang="it-IT" altLang="en-US" sz="1000"/>
              <a:t>Comparare le performane dei 2 nuovi modelli a quelle ottenute nel punto 4. Se queste combaciano o sono molto simili allora la teoria è confermata. </a:t>
            </a:r>
            <a:endParaRPr lang="it-IT" altLang="en-US" sz="1000"/>
          </a:p>
        </p:txBody>
      </p:sp>
      <p:pic>
        <p:nvPicPr>
          <p:cNvPr id="12" name="Picture 11"/>
          <p:cNvPicPr>
            <a:picLocks noChangeAspect="1"/>
          </p:cNvPicPr>
          <p:nvPr/>
        </p:nvPicPr>
        <p:blipFill>
          <a:blip r:embed="rId1"/>
          <a:stretch>
            <a:fillRect/>
          </a:stretch>
        </p:blipFill>
        <p:spPr>
          <a:xfrm>
            <a:off x="1115060" y="2644140"/>
            <a:ext cx="3075940" cy="1908175"/>
          </a:xfrm>
          <a:prstGeom prst="rect">
            <a:avLst/>
          </a:prstGeom>
        </p:spPr>
      </p:pic>
      <p:pic>
        <p:nvPicPr>
          <p:cNvPr id="2" name="Picture 1"/>
          <p:cNvPicPr>
            <a:picLocks noChangeAspect="1"/>
          </p:cNvPicPr>
          <p:nvPr/>
        </p:nvPicPr>
        <p:blipFill>
          <a:blip r:embed="rId2"/>
          <a:stretch>
            <a:fillRect/>
          </a:stretch>
        </p:blipFill>
        <p:spPr>
          <a:xfrm>
            <a:off x="1114425" y="4516755"/>
            <a:ext cx="3076575" cy="114300"/>
          </a:xfrm>
          <a:prstGeom prst="rect">
            <a:avLst/>
          </a:prstGeom>
        </p:spPr>
      </p:pic>
      <p:pic>
        <p:nvPicPr>
          <p:cNvPr id="3" name="Picture 2"/>
          <p:cNvPicPr>
            <a:picLocks noChangeAspect="1"/>
          </p:cNvPicPr>
          <p:nvPr/>
        </p:nvPicPr>
        <p:blipFill>
          <a:blip r:embed="rId3"/>
          <a:stretch>
            <a:fillRect/>
          </a:stretch>
        </p:blipFill>
        <p:spPr>
          <a:xfrm>
            <a:off x="5003165" y="2670810"/>
            <a:ext cx="2942590" cy="1854835"/>
          </a:xfrm>
          <a:prstGeom prst="rect">
            <a:avLst/>
          </a:prstGeom>
        </p:spPr>
      </p:pic>
      <p:pic>
        <p:nvPicPr>
          <p:cNvPr id="4" name="Picture 3"/>
          <p:cNvPicPr>
            <a:picLocks noChangeAspect="1"/>
          </p:cNvPicPr>
          <p:nvPr/>
        </p:nvPicPr>
        <p:blipFill>
          <a:blip r:embed="rId4"/>
          <a:stretch>
            <a:fillRect/>
          </a:stretch>
        </p:blipFill>
        <p:spPr>
          <a:xfrm>
            <a:off x="5003165" y="4525645"/>
            <a:ext cx="2942590" cy="99695"/>
          </a:xfrm>
          <a:prstGeom prst="rect">
            <a:avLst/>
          </a:prstGeom>
        </p:spPr>
      </p:pic>
      <p:grpSp>
        <p:nvGrpSpPr>
          <p:cNvPr id="6467" name="Google Shape;6467;p142"/>
          <p:cNvGrpSpPr/>
          <p:nvPr/>
        </p:nvGrpSpPr>
        <p:grpSpPr>
          <a:xfrm>
            <a:off x="676411" y="3375818"/>
            <a:ext cx="305386" cy="338602"/>
            <a:chOff x="3300325" y="249875"/>
            <a:chExt cx="433725" cy="480900"/>
          </a:xfrm>
          <a:solidFill>
            <a:schemeClr val="accent4"/>
          </a:solidFill>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5" name="Google Shape;6467;p142"/>
          <p:cNvGrpSpPr/>
          <p:nvPr/>
        </p:nvGrpSpPr>
        <p:grpSpPr>
          <a:xfrm rot="10800000">
            <a:off x="8100831" y="3375818"/>
            <a:ext cx="305386" cy="338602"/>
            <a:chOff x="3300325" y="249875"/>
            <a:chExt cx="433725" cy="480900"/>
          </a:xfrm>
          <a:solidFill>
            <a:schemeClr val="accent4"/>
          </a:solidFill>
        </p:grpSpPr>
        <p:sp>
          <p:nvSpPr>
            <p:cNvPr id="6"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0" name="Picture 19"/>
          <p:cNvPicPr>
            <a:picLocks noChangeAspect="1"/>
          </p:cNvPicPr>
          <p:nvPr/>
        </p:nvPicPr>
        <p:blipFill>
          <a:blip r:embed="rId5"/>
          <a:stretch>
            <a:fillRect/>
          </a:stretch>
        </p:blipFill>
        <p:spPr>
          <a:xfrm>
            <a:off x="5003165" y="2670810"/>
            <a:ext cx="2943225" cy="1858645"/>
          </a:xfrm>
          <a:prstGeom prst="rect">
            <a:avLst/>
          </a:prstGeom>
        </p:spPr>
      </p:pic>
      <p:pic>
        <p:nvPicPr>
          <p:cNvPr id="21" name="Picture 20"/>
          <p:cNvPicPr>
            <a:picLocks noChangeAspect="1"/>
          </p:cNvPicPr>
          <p:nvPr/>
        </p:nvPicPr>
        <p:blipFill>
          <a:blip r:embed="rId6"/>
          <a:stretch>
            <a:fillRect/>
          </a:stretch>
        </p:blipFill>
        <p:spPr>
          <a:xfrm>
            <a:off x="5005070" y="4525645"/>
            <a:ext cx="2941320" cy="115570"/>
          </a:xfrm>
          <a:prstGeom prst="rect">
            <a:avLst/>
          </a:prstGeom>
        </p:spPr>
      </p:pic>
      <p:sp>
        <p:nvSpPr>
          <p:cNvPr id="22" name="Text Box 21"/>
          <p:cNvSpPr txBox="1"/>
          <p:nvPr/>
        </p:nvSpPr>
        <p:spPr>
          <a:xfrm>
            <a:off x="5065395" y="2355850"/>
            <a:ext cx="2880360" cy="337185"/>
          </a:xfrm>
          <a:prstGeom prst="rect">
            <a:avLst/>
          </a:prstGeom>
          <a:noFill/>
        </p:spPr>
        <p:txBody>
          <a:bodyPr wrap="none" rtlCol="0">
            <a:spAutoFit/>
          </a:bodyPr>
          <a:p>
            <a:pPr algn="ctr"/>
            <a:r>
              <a:rPr lang="it-IT" altLang="en-US" sz="800"/>
              <a:t>(utilizzando tutte le feature </a:t>
            </a:r>
            <a:r>
              <a:rPr lang="it-IT" altLang="en-US" sz="800">
                <a:sym typeface="+mn-ea"/>
              </a:rPr>
              <a:t>che hanno un numero di </a:t>
            </a:r>
            <a:endParaRPr lang="it-IT" altLang="en-US" sz="800">
              <a:sym typeface="+mn-ea"/>
            </a:endParaRPr>
          </a:p>
          <a:p>
            <a:pPr algn="ctr"/>
            <a:r>
              <a:rPr lang="it-IT" altLang="en-US" sz="800">
                <a:sym typeface="+mn-ea"/>
              </a:rPr>
              <a:t>differenze minore del 20% o maggiore dell'80%) </a:t>
            </a:r>
            <a:endParaRPr lang="it-IT" altLang="en-US" sz="8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500"/>
                                        <p:tgtEl>
                                          <p:spTgt spid="20"/>
                                        </p:tgtEl>
                                      </p:cBhvr>
                                    </p:animEffect>
                                  </p:childTnLst>
                                </p:cTn>
                              </p:par>
                              <p:par>
                                <p:cTn id="15" presetID="9"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par>
                                <p:cTn id="21" presetID="8" presetClass="emph" presetSubtype="0" fill="hold" nodeType="withEffect">
                                  <p:stCondLst>
                                    <p:cond delay="0"/>
                                  </p:stCondLst>
                                  <p:childTnLst>
                                    <p:animRot by="10800000">
                                      <p:cBhvr>
                                        <p:cTn id="22"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670685" y="2295525"/>
            <a:ext cx="5801995"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6.2. In</a:t>
            </a:r>
            <a:r>
              <a:rPr lang="it-IT" altLang="en-GB" sz="3000">
                <a:solidFill>
                  <a:schemeClr val="dk1"/>
                </a:solidFill>
                <a:latin typeface="Vidaloka"/>
                <a:ea typeface="Vidaloka"/>
                <a:cs typeface="Vidaloka"/>
                <a:sym typeface="+mn-ea"/>
              </a:rPr>
              <a:t>serimento valori nulli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782701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69570" y="742950"/>
            <a:ext cx="2662555" cy="1873885"/>
          </a:xfrm>
          <a:prstGeom prst="rect">
            <a:avLst/>
          </a:prstGeom>
        </p:spPr>
      </p:pic>
      <p:pic>
        <p:nvPicPr>
          <p:cNvPr id="5" name="Picture 4"/>
          <p:cNvPicPr>
            <a:picLocks noChangeAspect="1"/>
          </p:cNvPicPr>
          <p:nvPr/>
        </p:nvPicPr>
        <p:blipFill>
          <a:blip r:embed="rId2"/>
          <a:stretch>
            <a:fillRect/>
          </a:stretch>
        </p:blipFill>
        <p:spPr>
          <a:xfrm>
            <a:off x="3103880" y="742950"/>
            <a:ext cx="2766695" cy="1956435"/>
          </a:xfrm>
          <a:prstGeom prst="rect">
            <a:avLst/>
          </a:prstGeom>
        </p:spPr>
      </p:pic>
      <p:pic>
        <p:nvPicPr>
          <p:cNvPr id="11" name="Picture 10"/>
          <p:cNvPicPr>
            <a:picLocks noChangeAspect="1"/>
          </p:cNvPicPr>
          <p:nvPr/>
        </p:nvPicPr>
        <p:blipFill>
          <a:blip r:embed="rId3"/>
          <a:stretch>
            <a:fillRect/>
          </a:stretch>
        </p:blipFill>
        <p:spPr>
          <a:xfrm>
            <a:off x="367030" y="2878455"/>
            <a:ext cx="2678430" cy="1918970"/>
          </a:xfrm>
          <a:prstGeom prst="rect">
            <a:avLst/>
          </a:prstGeom>
        </p:spPr>
      </p:pic>
      <p:pic>
        <p:nvPicPr>
          <p:cNvPr id="14" name="Picture 13"/>
          <p:cNvPicPr>
            <a:picLocks noChangeAspect="1"/>
          </p:cNvPicPr>
          <p:nvPr/>
        </p:nvPicPr>
        <p:blipFill>
          <a:blip r:embed="rId4"/>
          <a:stretch>
            <a:fillRect/>
          </a:stretch>
        </p:blipFill>
        <p:spPr>
          <a:xfrm>
            <a:off x="3103880" y="2935605"/>
            <a:ext cx="2736850" cy="1861820"/>
          </a:xfrm>
          <a:prstGeom prst="rect">
            <a:avLst/>
          </a:prstGeom>
        </p:spPr>
      </p:pic>
      <p:pic>
        <p:nvPicPr>
          <p:cNvPr id="18" name="Picture 17"/>
          <p:cNvPicPr>
            <a:picLocks noChangeAspect="1"/>
          </p:cNvPicPr>
          <p:nvPr/>
        </p:nvPicPr>
        <p:blipFill>
          <a:blip r:embed="rId5"/>
          <a:stretch>
            <a:fillRect/>
          </a:stretch>
        </p:blipFill>
        <p:spPr>
          <a:xfrm>
            <a:off x="5940425" y="1635125"/>
            <a:ext cx="3152140" cy="21583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826135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(Naive Bayes)</a:t>
            </a:r>
            <a:endParaRPr lang="it-IT" altLang="en-US"/>
          </a:p>
        </p:txBody>
      </p:sp>
      <p:pic>
        <p:nvPicPr>
          <p:cNvPr id="11" name="Picture 10"/>
          <p:cNvPicPr>
            <a:picLocks noChangeAspect="1"/>
          </p:cNvPicPr>
          <p:nvPr/>
        </p:nvPicPr>
        <p:blipFill>
          <a:blip r:embed="rId1"/>
          <a:stretch>
            <a:fillRect/>
          </a:stretch>
        </p:blipFill>
        <p:spPr>
          <a:xfrm>
            <a:off x="367030" y="2878455"/>
            <a:ext cx="2678430" cy="1918970"/>
          </a:xfrm>
          <a:prstGeom prst="rect">
            <a:avLst/>
          </a:prstGeom>
        </p:spPr>
      </p:pic>
      <p:pic>
        <p:nvPicPr>
          <p:cNvPr id="2" name="Picture 1"/>
          <p:cNvPicPr>
            <a:picLocks noChangeAspect="1"/>
          </p:cNvPicPr>
          <p:nvPr/>
        </p:nvPicPr>
        <p:blipFill>
          <a:blip r:embed="rId2"/>
          <a:stretch>
            <a:fillRect/>
          </a:stretch>
        </p:blipFill>
        <p:spPr>
          <a:xfrm>
            <a:off x="5940425" y="1635760"/>
            <a:ext cx="3127375" cy="2141220"/>
          </a:xfrm>
          <a:prstGeom prst="rect">
            <a:avLst/>
          </a:prstGeom>
        </p:spPr>
      </p:pic>
      <p:pic>
        <p:nvPicPr>
          <p:cNvPr id="4" name="Picture 3"/>
          <p:cNvPicPr>
            <a:picLocks noChangeAspect="1"/>
          </p:cNvPicPr>
          <p:nvPr/>
        </p:nvPicPr>
        <p:blipFill>
          <a:blip r:embed="rId3"/>
          <a:stretch>
            <a:fillRect/>
          </a:stretch>
        </p:blipFill>
        <p:spPr>
          <a:xfrm>
            <a:off x="3103880" y="2878455"/>
            <a:ext cx="2767330" cy="1891030"/>
          </a:xfrm>
          <a:prstGeom prst="rect">
            <a:avLst/>
          </a:prstGeom>
        </p:spPr>
      </p:pic>
      <p:pic>
        <p:nvPicPr>
          <p:cNvPr id="7" name="Picture 6"/>
          <p:cNvPicPr>
            <a:picLocks noChangeAspect="1"/>
          </p:cNvPicPr>
          <p:nvPr/>
        </p:nvPicPr>
        <p:blipFill>
          <a:blip r:embed="rId4"/>
          <a:stretch>
            <a:fillRect/>
          </a:stretch>
        </p:blipFill>
        <p:spPr>
          <a:xfrm>
            <a:off x="3131820" y="761365"/>
            <a:ext cx="2745105" cy="1930400"/>
          </a:xfrm>
          <a:prstGeom prst="rect">
            <a:avLst/>
          </a:prstGeom>
        </p:spPr>
      </p:pic>
      <p:pic>
        <p:nvPicPr>
          <p:cNvPr id="8" name="Picture 7"/>
          <p:cNvPicPr>
            <a:picLocks noChangeAspect="1"/>
          </p:cNvPicPr>
          <p:nvPr/>
        </p:nvPicPr>
        <p:blipFill>
          <a:blip r:embed="rId5"/>
          <a:stretch>
            <a:fillRect/>
          </a:stretch>
        </p:blipFill>
        <p:spPr>
          <a:xfrm>
            <a:off x="358140" y="761365"/>
            <a:ext cx="2710180" cy="1922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84375"/>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l"/>
            <a:r>
              <a:rPr lang="it-IT" altLang="en-US" sz="1200">
                <a:solidFill>
                  <a:schemeClr val="accent4"/>
                </a:solidFill>
                <a:sym typeface="+mn-ea"/>
              </a:rPr>
              <a:t>Quando non si registra un grosso calo di performace è perchè i modelli imparano dai dati non sporchi. Quando invece si sporca un gran numero di colonne anche se l’errore inserito è molto piccolo entrambi i modelli sono costretti a imparare  su dati errati. </a:t>
            </a:r>
            <a:endParaRPr lang="it-IT" altLang="en-US" sz="1200">
              <a:solidFill>
                <a:schemeClr val="accent4"/>
              </a:solidFill>
              <a:sym typeface="+mn-ea"/>
            </a:endParaRPr>
          </a:p>
          <a:p>
            <a:pPr algn="l"/>
            <a:endParaRPr lang="it-IT" altLang="en-US" sz="800">
              <a:solidFill>
                <a:schemeClr val="accent4"/>
              </a:solidFill>
            </a:endParaRPr>
          </a:p>
          <a:p>
            <a:pPr algn="l"/>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sz="1200">
              <a:solidFill>
                <a:schemeClr val="accent4"/>
              </a:solidFill>
              <a:sym typeface="+mn-ea"/>
            </a:endParaRPr>
          </a:p>
          <a:p>
            <a:pPr algn="l"/>
            <a:endParaRPr lang="it-IT" altLang="en-US" sz="800">
              <a:solidFill>
                <a:schemeClr val="accent4"/>
              </a:solidFill>
              <a:sym typeface="+mn-ea"/>
            </a:endParaRPr>
          </a:p>
          <a:p>
            <a:pPr algn="ctr"/>
            <a:r>
              <a:rPr lang="it-IT" altLang="en-US" sz="1200" b="1">
                <a:solidFill>
                  <a:schemeClr val="accent4"/>
                </a:solidFill>
                <a:sym typeface="+mn-ea"/>
              </a:rPr>
              <a:t>Abbiamo dunque una situazione molto simile alla precedente.</a:t>
            </a:r>
            <a:br>
              <a:rPr lang="it-IT" altLang="en-US" sz="800" b="1">
                <a:solidFill>
                  <a:schemeClr val="accent4"/>
                </a:solidFill>
                <a:sym typeface="+mn-ea"/>
              </a:rPr>
            </a:br>
            <a:endParaRPr lang="it-IT" altLang="en-US" sz="800" b="1">
              <a:solidFill>
                <a:schemeClr val="accent4"/>
              </a:solidFill>
              <a:sym typeface="+mn-ea"/>
            </a:endParaRPr>
          </a:p>
        </p:txBody>
      </p:sp>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843280"/>
            <a:ext cx="8819515" cy="166052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171450" indent="-171450" algn="l">
              <a:buFont typeface="Arial" panose="02080604020202020204" pitchFamily="34" charset="0"/>
              <a:buChar char="•"/>
            </a:pPr>
            <a:r>
              <a:rPr lang="it-IT" altLang="en-US" sz="1000"/>
              <a:t>Osservazioni facilmente prevedibili:</a:t>
            </a:r>
            <a:endParaRPr lang="it-IT" altLang="en-US" sz="1000"/>
          </a:p>
          <a:p>
            <a:pPr marL="628650" lvl="1" indent="-171450" algn="l">
              <a:buFont typeface="Arial" panose="02080604020202020204" pitchFamily="34" charset="0"/>
              <a:buChar char="•"/>
            </a:pPr>
            <a:r>
              <a:rPr lang="it-IT" altLang="en-US" sz="1000"/>
              <a:t>l’imputer ricostruisce bene i dati: molte colonne non variano quasi per nulla (nello step-2 di naive bayes addiritutra il train set non cambia per nulla)</a:t>
            </a:r>
            <a:endParaRPr lang="it-IT" altLang="en-US" sz="1000"/>
          </a:p>
          <a:p>
            <a:pPr marL="628650" lvl="1" indent="-171450" algn="l">
              <a:buFont typeface="Arial" panose="02080604020202020204" pitchFamily="34" charset="0"/>
              <a:buChar char="•"/>
            </a:pPr>
            <a:r>
              <a:rPr lang="it-IT" altLang="en-US" sz="1000">
                <a:sym typeface="+mn-ea"/>
              </a:rPr>
              <a:t>conseguenza: le performance di classificazione non diminuiscono quasi per niente in tutti i punti (eccetto lo step-3)</a:t>
            </a:r>
            <a:endParaRPr lang="it-IT" altLang="en-US" sz="1000"/>
          </a:p>
          <a:p>
            <a:pPr marL="457200" lvl="1" indent="0" algn="l">
              <a:buFont typeface="Arial" panose="02080604020202020204" pitchFamily="34" charset="0"/>
              <a:buNone/>
            </a:pPr>
            <a:endParaRPr lang="it-IT" altLang="en-US" sz="500"/>
          </a:p>
          <a:p>
            <a:pPr marL="171450" lvl="0" indent="-171450" algn="l">
              <a:buFont typeface="Arial" panose="02080604020202020204" pitchFamily="34" charset="0"/>
              <a:buChar char="•"/>
            </a:pPr>
            <a:r>
              <a:rPr lang="it-IT" altLang="en-US" sz="1000"/>
              <a:t>Osservazioni non scontate:</a:t>
            </a:r>
            <a:endParaRPr lang="it-IT" altLang="en-US" sz="1000"/>
          </a:p>
          <a:p>
            <a:pPr marL="628650" lvl="1" indent="-171450" algn="l">
              <a:buFont typeface="Arial" panose="02080604020202020204" pitchFamily="34" charset="0"/>
              <a:buChar char="•"/>
            </a:pPr>
            <a:r>
              <a:rPr lang="it-IT" altLang="en-US" sz="1000"/>
              <a:t>solo quando si sporcano tutte le feature (step-3) si registra un cambiamento significativo (perchè anche se la soglia di dati sporchi è bassa costringiamo il modello ad imparare su dati sporchi, in quanto sono tutti sporchi)</a:t>
            </a:r>
            <a:endParaRPr lang="it-IT" altLang="en-US" sz="1000"/>
          </a:p>
          <a:p>
            <a:pPr marL="457200" lvl="1" indent="0" algn="l">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1207135" y="1852295"/>
            <a:ext cx="6730365" cy="4978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tLang="en-GB"/>
              <a:t>- 2. DATA EXPLORATION -</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Un'analisi esplorativa del dataset per comprendere la distribuzione delle feature, la presenza di</a:t>
            </a:r>
            <a:r>
              <a:rPr lang="it-IT" altLang="en-GB" sz="1400"/>
              <a:t> </a:t>
            </a:r>
            <a:r>
              <a:rPr lang="en-GB" sz="1400"/>
              <a:t>valori mancanti, la correlazione tra le feature e altre informazioni rilevanti.</a:t>
            </a:r>
            <a:endParaRPr lang="en-GB"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699770"/>
            <a:ext cx="8819515" cy="953135"/>
          </a:xfrm>
          <a:prstGeom prst="rect">
            <a:avLst/>
          </a:prstGeom>
          <a:noFill/>
        </p:spPr>
        <p:txBody>
          <a:bodyPr wrap="square" rtlCol="0">
            <a:spAutoFit/>
          </a:bodyPr>
          <a:p>
            <a:pPr algn="l"/>
            <a:r>
              <a:rPr lang="it-IT" altLang="en-US" sz="1000"/>
              <a:t>Le previsioni ottenute in questo scenario quindi ci piacciono, in quanto </a:t>
            </a:r>
            <a:r>
              <a:rPr lang="it-IT" altLang="en-US" sz="1000" b="1"/>
              <a:t>p</a:t>
            </a:r>
            <a:r>
              <a:rPr lang="it-IT" altLang="en-US" sz="1000" b="1"/>
              <a:t>erfettamente giustificate dalla stessa spiegazione che abbiamo dato al punto precedente</a:t>
            </a:r>
            <a:r>
              <a:rPr lang="it-IT" altLang="en-US" sz="1000"/>
              <a:t>.</a:t>
            </a:r>
            <a:endParaRPr lang="it-IT" altLang="en-US" sz="1000"/>
          </a:p>
          <a:p>
            <a:pPr algn="l"/>
            <a:endParaRPr lang="it-IT" altLang="en-US" sz="600"/>
          </a:p>
          <a:p>
            <a:pPr algn="l"/>
            <a:r>
              <a:rPr lang="it-IT" altLang="en-US" sz="1000"/>
              <a:t>Dato che per quanto riguarda le conclusioni a livello di performace predittive per questo caso possiamo raggiungere le stesse conclusioni al quale siamo arrivati al punto precedente, possiamo invece avere un altro focus:</a:t>
            </a:r>
            <a:endParaRPr lang="it-IT" altLang="en-US" sz="1000"/>
          </a:p>
          <a:p>
            <a:pPr algn="l"/>
            <a:endParaRPr lang="it-IT" altLang="en-US" sz="1000"/>
          </a:p>
        </p:txBody>
      </p:sp>
      <p:cxnSp>
        <p:nvCxnSpPr>
          <p:cNvPr id="2" name="Straight Connector 1"/>
          <p:cNvCxnSpPr/>
          <p:nvPr/>
        </p:nvCxnSpPr>
        <p:spPr>
          <a:xfrm>
            <a:off x="4645660" y="1563370"/>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3" name="Google Shape;489;p60"/>
          <p:cNvSpPr txBox="1"/>
          <p:nvPr>
            <p:ph type="body" idx="1"/>
          </p:nvPr>
        </p:nvSpPr>
        <p:spPr>
          <a:xfrm>
            <a:off x="497840" y="1818005"/>
            <a:ext cx="3762375" cy="29330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Aumenta il numero di istanze di malware erroneamente classificate come goodware:</a:t>
            </a: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caso molo grave: in una situazione ipotetica si espone la macchina dell’utente a potenziali rischi. Anche ottenendo score di classificazione alti, quindi, questi risultati non sono molto affidabili</a:t>
            </a:r>
            <a:endParaRPr lang="it-IT" altLang="en-GB" sz="1100">
              <a:solidFill>
                <a:schemeClr val="dk1"/>
              </a:solidFill>
              <a:latin typeface="Montserrat"/>
              <a:ea typeface="Montserrat"/>
              <a:cs typeface="Montserrat"/>
            </a:endParaRPr>
          </a:p>
        </p:txBody>
      </p:sp>
      <p:sp>
        <p:nvSpPr>
          <p:cNvPr id="7" name="Google Shape;511;p62"/>
          <p:cNvSpPr txBox="1"/>
          <p:nvPr/>
        </p:nvSpPr>
        <p:spPr>
          <a:xfrm>
            <a:off x="49847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Significatività nel dominio applicativo</a:t>
            </a:r>
            <a:endParaRPr lang="it-IT" altLang="en-GB" sz="1400" b="1"/>
          </a:p>
        </p:txBody>
      </p:sp>
      <p:sp>
        <p:nvSpPr>
          <p:cNvPr id="8" name="Google Shape;489;p60"/>
          <p:cNvSpPr txBox="1"/>
          <p:nvPr/>
        </p:nvSpPr>
        <p:spPr>
          <a:xfrm>
            <a:off x="5004435" y="1818005"/>
            <a:ext cx="3923665" cy="29133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71450" lvl="0" indent="-171450" algn="l" rtl="0">
              <a:spcBef>
                <a:spcPts val="0"/>
              </a:spcBef>
              <a:spcAft>
                <a:spcPts val="0"/>
              </a:spcAft>
              <a:buClr>
                <a:schemeClr val="dk1"/>
              </a:buClr>
              <a:buSzPts val="1100"/>
            </a:pPr>
            <a:r>
              <a:rPr lang="it-IT" altLang="en-GB" b="1">
                <a:solidFill>
                  <a:schemeClr val="dk1"/>
                </a:solidFill>
              </a:rPr>
              <a:t>Per Logistic Regression:</a:t>
            </a:r>
            <a:br>
              <a:rPr lang="it-IT" altLang="en-GB" b="1">
                <a:solidFill>
                  <a:schemeClr val="dk1"/>
                </a:solidFill>
              </a:rPr>
            </a:br>
            <a:r>
              <a:rPr lang="it-IT" altLang="en-GB" sz="1000">
                <a:solidFill>
                  <a:schemeClr val="dk1"/>
                </a:solidFill>
              </a:rPr>
              <a:t>Ha senso registrare un grosso aumento del tempo di elaborazione </a:t>
            </a:r>
            <a:r>
              <a:rPr lang="it-IT" altLang="en-GB" sz="1000" b="1">
                <a:solidFill>
                  <a:schemeClr val="dk1"/>
                </a:solidFill>
              </a:rPr>
              <a:t>ai punti 1 e 3</a:t>
            </a:r>
            <a:r>
              <a:rPr lang="it-IT" altLang="en-GB" sz="1000">
                <a:solidFill>
                  <a:schemeClr val="dk1"/>
                </a:solidFill>
              </a:rPr>
              <a:t>, questo banalmente perché abbiamo un numero molto più alto di dati sporchi, ergo ci sarà </a:t>
            </a:r>
            <a:r>
              <a:rPr lang="it-IT" altLang="en-GB" sz="1000" b="1">
                <a:solidFill>
                  <a:schemeClr val="dk1"/>
                </a:solidFill>
              </a:rPr>
              <a:t>bisogno di molte più iterazioni di ricorsione</a:t>
            </a:r>
            <a:r>
              <a:rPr lang="it-IT" altLang="en-GB" sz="1000">
                <a:solidFill>
                  <a:schemeClr val="dk1"/>
                </a:solidFill>
              </a:rPr>
              <a:t> per andare a selezionare solo i dati che meglio effettuano la classificazione.</a:t>
            </a:r>
            <a:endParaRPr lang="it-IT" altLang="en-GB">
              <a:solidFill>
                <a:schemeClr val="dk1"/>
              </a:solidFill>
            </a:endParaRPr>
          </a:p>
          <a:p>
            <a:pPr marL="171450" lvl="0" indent="-171450" algn="l" rtl="0">
              <a:spcBef>
                <a:spcPts val="0"/>
              </a:spcBef>
              <a:spcAft>
                <a:spcPts val="0"/>
              </a:spcAft>
              <a:buClr>
                <a:schemeClr val="dk1"/>
              </a:buClr>
              <a:buSzPts val="1100"/>
            </a:pPr>
            <a:endParaRPr lang="it-IT" altLang="en-GB">
              <a:solidFill>
                <a:schemeClr val="dk1"/>
              </a:solidFill>
            </a:endParaRPr>
          </a:p>
          <a:p>
            <a:pPr marL="171450" lvl="0" indent="-171450" algn="l" rtl="0">
              <a:spcBef>
                <a:spcPts val="0"/>
              </a:spcBef>
              <a:spcAft>
                <a:spcPts val="0"/>
              </a:spcAft>
              <a:buClr>
                <a:schemeClr val="dk1"/>
              </a:buClr>
              <a:buSzPts val="1100"/>
            </a:pPr>
            <a:r>
              <a:rPr lang="it-IT" altLang="en-GB" b="1">
                <a:solidFill>
                  <a:schemeClr val="dk1"/>
                </a:solidFill>
              </a:rPr>
              <a:t>Per Naive Bayes:</a:t>
            </a:r>
            <a:br>
              <a:rPr lang="it-IT" altLang="en-GB" b="1">
                <a:solidFill>
                  <a:schemeClr val="dk1"/>
                </a:solidFill>
              </a:rPr>
            </a:br>
            <a:r>
              <a:rPr lang="it-IT" altLang="en-GB" sz="1000">
                <a:solidFill>
                  <a:schemeClr val="dk1"/>
                </a:solidFill>
              </a:rPr>
              <a:t>Differentemente dal precedente questo metodo </a:t>
            </a:r>
            <a:r>
              <a:rPr lang="it-IT" altLang="en-GB" sz="1000" b="1">
                <a:solidFill>
                  <a:schemeClr val="dk1"/>
                </a:solidFill>
              </a:rPr>
              <a:t>non richiede ricorsione</a:t>
            </a:r>
            <a:r>
              <a:rPr lang="it-IT" altLang="en-GB" sz="1000">
                <a:solidFill>
                  <a:schemeClr val="dk1"/>
                </a:solidFill>
              </a:rPr>
              <a:t>, ergo i tempi di computazione dipendono principalmente dal numero di istanze e dal numero di feature. Esplorando la documentazione viene detto che i </a:t>
            </a:r>
            <a:r>
              <a:rPr lang="it-IT" altLang="en-GB" sz="1000" b="1">
                <a:solidFill>
                  <a:schemeClr val="dk1"/>
                </a:solidFill>
              </a:rPr>
              <a:t>tempi di computazione tendono ad aumentare quando abbiamo feature contenenti più zeri che uni</a:t>
            </a:r>
            <a:r>
              <a:rPr lang="it-IT" altLang="en-GB" sz="1000">
                <a:solidFill>
                  <a:schemeClr val="dk1"/>
                </a:solidFill>
              </a:rPr>
              <a:t>, andando noi a sostituire con la moda, generalmente, non stiamo altro che a</a:t>
            </a:r>
            <a:r>
              <a:rPr lang="it-IT" altLang="en-GB" sz="1000" b="1">
                <a:solidFill>
                  <a:schemeClr val="dk1"/>
                </a:solidFill>
              </a:rPr>
              <a:t>umentare il numero di 0 della colonna</a:t>
            </a:r>
            <a:r>
              <a:rPr lang="it-IT" altLang="en-GB" sz="1000">
                <a:solidFill>
                  <a:schemeClr val="dk1"/>
                </a:solidFill>
              </a:rPr>
              <a:t>.</a:t>
            </a:r>
            <a:endParaRPr lang="it-IT" altLang="en-GB" sz="1000">
              <a:solidFill>
                <a:schemeClr val="dk1"/>
              </a:solidFill>
            </a:endParaRPr>
          </a:p>
        </p:txBody>
      </p:sp>
      <p:sp>
        <p:nvSpPr>
          <p:cNvPr id="9" name="Google Shape;511;p62"/>
          <p:cNvSpPr txBox="1"/>
          <p:nvPr/>
        </p:nvSpPr>
        <p:spPr>
          <a:xfrm>
            <a:off x="501205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Performance temporali</a:t>
            </a:r>
            <a:endParaRPr lang="it-IT" altLang="en-GB" sz="1400" b="1"/>
          </a:p>
        </p:txBody>
      </p:sp>
      <p:pic>
        <p:nvPicPr>
          <p:cNvPr id="15" name="Picture 14"/>
          <p:cNvPicPr>
            <a:picLocks noChangeAspect="1"/>
          </p:cNvPicPr>
          <p:nvPr/>
        </p:nvPicPr>
        <p:blipFill>
          <a:blip r:embed="rId1"/>
          <a:stretch>
            <a:fillRect/>
          </a:stretch>
        </p:blipFill>
        <p:spPr>
          <a:xfrm>
            <a:off x="394970" y="2284730"/>
            <a:ext cx="1889760" cy="1778000"/>
          </a:xfrm>
          <a:prstGeom prst="rect">
            <a:avLst/>
          </a:prstGeom>
        </p:spPr>
      </p:pic>
      <p:pic>
        <p:nvPicPr>
          <p:cNvPr id="19" name="Picture 18"/>
          <p:cNvPicPr>
            <a:picLocks noChangeAspect="1"/>
          </p:cNvPicPr>
          <p:nvPr/>
        </p:nvPicPr>
        <p:blipFill>
          <a:blip r:embed="rId2"/>
          <a:stretch>
            <a:fillRect/>
          </a:stretch>
        </p:blipFill>
        <p:spPr>
          <a:xfrm>
            <a:off x="2405380" y="2284730"/>
            <a:ext cx="1904365" cy="177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52563" y="2295525"/>
            <a:ext cx="6238240"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6.3. In</a:t>
            </a:r>
            <a:r>
              <a:rPr lang="it-IT" altLang="en-GB" sz="3000">
                <a:solidFill>
                  <a:schemeClr val="dk1"/>
                </a:solidFill>
                <a:latin typeface="Vidaloka"/>
                <a:ea typeface="Vidaloka"/>
                <a:cs typeface="Vidaloka"/>
                <a:sym typeface="+mn-ea"/>
              </a:rPr>
              <a:t>serimento valori opposti  -</a:t>
            </a:r>
            <a:endParaRPr lang="it-IT" altLang="en-GB" sz="3000">
              <a:solidFill>
                <a:schemeClr val="dk1"/>
              </a:solidFill>
              <a:latin typeface="Vidaloka"/>
              <a:ea typeface="Vidaloka"/>
              <a:cs typeface="Vidalok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843280"/>
            <a:ext cx="8819515" cy="275590"/>
          </a:xfrm>
          <a:prstGeom prst="rect">
            <a:avLst/>
          </a:prstGeom>
          <a:noFill/>
        </p:spPr>
        <p:txBody>
          <a:bodyPr wrap="square" rtlCol="0">
            <a:spAutoFit/>
          </a:bodyPr>
          <a:p>
            <a:pPr algn="l"/>
            <a:r>
              <a:rPr lang="it-IT" altLang="en-US" sz="1200" b="1"/>
              <a:t>Problemi osservati negli inserimenti di rumore precedenti: </a:t>
            </a:r>
            <a:endParaRPr lang="it-IT" altLang="en-US" sz="1000"/>
          </a:p>
        </p:txBody>
      </p:sp>
      <p:sp>
        <p:nvSpPr>
          <p:cNvPr id="3" name="Text Box 2"/>
          <p:cNvSpPr txBox="1"/>
          <p:nvPr/>
        </p:nvSpPr>
        <p:spPr>
          <a:xfrm>
            <a:off x="323850" y="1198245"/>
            <a:ext cx="3841750" cy="1014730"/>
          </a:xfrm>
          <a:prstGeom prst="rect">
            <a:avLst/>
          </a:prstGeom>
          <a:noFill/>
        </p:spPr>
        <p:txBody>
          <a:bodyPr wrap="square" rtlCol="0">
            <a:spAutoFit/>
          </a:bodyPr>
          <a:p>
            <a:pPr marL="0" indent="0" algn="ctr">
              <a:buFont typeface="Arial" panose="02080604020202020204" pitchFamily="34" charset="0"/>
              <a:buNone/>
            </a:pPr>
            <a:r>
              <a:rPr lang="it-IT" altLang="en-US" sz="1000" b="1">
                <a:sym typeface="+mn-ea"/>
              </a:rPr>
              <a:t>Problema 1:</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Le funzioni scritte fino ad ora nonostante inseriscano sempre la stessa percentuale di valori sporchi molti dati vengono casualmente inseriti correttamente (pertanto ci possono essere colonne con molti pochi dati errati)</a:t>
            </a:r>
            <a:endParaRPr lang="it-IT" altLang="en-US" sz="1000"/>
          </a:p>
          <a:p>
            <a:pPr marL="0" indent="0" algn="ctr">
              <a:buFont typeface="Arial" panose="02080604020202020204" pitchFamily="34" charset="0"/>
              <a:buNone/>
            </a:pPr>
            <a:endParaRPr lang="it-IT" altLang="en-US" sz="1000"/>
          </a:p>
        </p:txBody>
      </p:sp>
      <p:sp>
        <p:nvSpPr>
          <p:cNvPr id="2" name="Text Box 1"/>
          <p:cNvSpPr txBox="1"/>
          <p:nvPr/>
        </p:nvSpPr>
        <p:spPr>
          <a:xfrm>
            <a:off x="5076190" y="1198245"/>
            <a:ext cx="3647440" cy="860425"/>
          </a:xfrm>
          <a:prstGeom prst="rect">
            <a:avLst/>
          </a:prstGeom>
          <a:noFill/>
        </p:spPr>
        <p:txBody>
          <a:bodyPr wrap="square" rtlCol="0" anchor="t">
            <a:spAutoFit/>
          </a:bodyPr>
          <a:p>
            <a:pPr marL="0" indent="0" algn="ctr">
              <a:buFont typeface="Arial" panose="02080604020202020204" pitchFamily="34" charset="0"/>
              <a:buNone/>
            </a:pPr>
            <a:r>
              <a:rPr lang="it-IT" altLang="en-US" sz="1000" b="1">
                <a:sym typeface="+mn-ea"/>
              </a:rPr>
              <a:t>Problema 2:</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Violiamo i vincoli  di riproducibilità dei risultati. Quando riavviando il kerlen (nonostante si imposti sempre un random state) si aggiunge un ulteriore layer di casualità.</a:t>
            </a:r>
            <a:endParaRPr lang="it-IT" altLang="en-US" sz="1000">
              <a:sym typeface="+mn-ea"/>
            </a:endParaRPr>
          </a:p>
        </p:txBody>
      </p:sp>
      <p:sp>
        <p:nvSpPr>
          <p:cNvPr id="4" name="Text Box 3"/>
          <p:cNvSpPr txBox="1"/>
          <p:nvPr/>
        </p:nvSpPr>
        <p:spPr>
          <a:xfrm>
            <a:off x="229235" y="2715895"/>
            <a:ext cx="8819515" cy="275590"/>
          </a:xfrm>
          <a:prstGeom prst="rect">
            <a:avLst/>
          </a:prstGeom>
          <a:noFill/>
        </p:spPr>
        <p:txBody>
          <a:bodyPr wrap="square" rtlCol="0">
            <a:spAutoFit/>
          </a:bodyPr>
          <a:p>
            <a:pPr algn="l"/>
            <a:r>
              <a:rPr lang="it-IT" altLang="en-US" sz="1200" b="1"/>
              <a:t>Come risolvere questi problemi: </a:t>
            </a:r>
            <a:endParaRPr lang="it-IT" altLang="en-US" sz="1000"/>
          </a:p>
        </p:txBody>
      </p:sp>
      <p:sp>
        <p:nvSpPr>
          <p:cNvPr id="5" name="Text Box 4"/>
          <p:cNvSpPr txBox="1"/>
          <p:nvPr/>
        </p:nvSpPr>
        <p:spPr>
          <a:xfrm>
            <a:off x="323215" y="3075940"/>
            <a:ext cx="3841750" cy="553085"/>
          </a:xfrm>
          <a:prstGeom prst="rect">
            <a:avLst/>
          </a:prstGeom>
          <a:noFill/>
        </p:spPr>
        <p:txBody>
          <a:bodyPr wrap="square" rtlCol="0">
            <a:spAutoFit/>
          </a:bodyPr>
          <a:p>
            <a:pPr algn="ctr"/>
            <a:r>
              <a:rPr lang="it-IT" altLang="en-US" sz="1000" b="1"/>
              <a:t>Per risovere problema 1:</a:t>
            </a:r>
            <a:endParaRPr lang="it-IT" altLang="en-US" sz="1000" b="1"/>
          </a:p>
          <a:p>
            <a:pPr algn="l"/>
            <a:r>
              <a:rPr lang="it-IT" altLang="en-US" sz="1000"/>
              <a:t>Utilizzeremo una funzione che inserisce sempre lo stesso valore costante di valori errati (opposti)</a:t>
            </a:r>
            <a:endParaRPr lang="it-IT" altLang="en-US" sz="1000"/>
          </a:p>
        </p:txBody>
      </p:sp>
      <p:sp>
        <p:nvSpPr>
          <p:cNvPr id="6" name="Text Box 5"/>
          <p:cNvSpPr txBox="1"/>
          <p:nvPr/>
        </p:nvSpPr>
        <p:spPr>
          <a:xfrm>
            <a:off x="5147945" y="3147695"/>
            <a:ext cx="3575685" cy="1014730"/>
          </a:xfrm>
          <a:prstGeom prst="rect">
            <a:avLst/>
          </a:prstGeom>
          <a:noFill/>
        </p:spPr>
        <p:txBody>
          <a:bodyPr wrap="square" rtlCol="0">
            <a:spAutoFit/>
          </a:bodyPr>
          <a:p>
            <a:pPr algn="ctr"/>
            <a:r>
              <a:rPr lang="it-IT" altLang="en-US" sz="1000" b="1"/>
              <a:t>Per risovere problema 2:</a:t>
            </a:r>
            <a:endParaRPr lang="it-IT" altLang="en-US" sz="1000" b="1"/>
          </a:p>
          <a:p>
            <a:pPr algn="just"/>
            <a:r>
              <a:rPr lang="it-IT" altLang="en-US" sz="1000"/>
              <a:t>Si ipotizza che se sappiamo che verranno sporcate sempre il tot% costante di una feature non dovremmo avere risultati molto differenti se abbiamo che vengno sporcate le istanze x-y piuttosto che le istanze a-b </a:t>
            </a:r>
            <a:endParaRPr lang="it-IT"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699770"/>
            <a:ext cx="8620125" cy="829945"/>
          </a:xfrm>
          <a:prstGeom prst="rect">
            <a:avLst/>
          </a:prstGeom>
          <a:noFill/>
        </p:spPr>
        <p:txBody>
          <a:bodyPr wrap="square" rtlCol="0">
            <a:spAutoFit/>
          </a:bodyPr>
          <a:p>
            <a:pPr algn="just"/>
            <a:r>
              <a:rPr lang="it-IT" altLang="en-US" sz="1200"/>
              <a:t>Cambiamo anche metodo di inserimento di rumore, inceve che avere la struttura precedente a 4-step. </a:t>
            </a:r>
            <a:endParaRPr lang="it-IT" altLang="en-US" sz="1200"/>
          </a:p>
          <a:p>
            <a:pPr algn="just"/>
            <a:r>
              <a:rPr lang="it-IT" altLang="en-US" sz="1200"/>
              <a:t>In questo caso andremo a valutare poi le performance prendendo:</a:t>
            </a:r>
            <a:endParaRPr lang="it-IT" altLang="en-US" sz="1200"/>
          </a:p>
          <a:p>
            <a:pPr marL="171450" indent="-171450" algn="just">
              <a:buFont typeface="Arial" panose="02080604020202020204" pitchFamily="34" charset="0"/>
              <a:buChar char="•"/>
            </a:pPr>
            <a:r>
              <a:rPr lang="it-IT" altLang="en-US" sz="1200" b="1"/>
              <a:t>Come dataset solo le feature più significative</a:t>
            </a:r>
            <a:r>
              <a:rPr lang="it-IT" altLang="en-US" sz="1200"/>
              <a:t> (dataset ristretto composto solo da 30 feature).</a:t>
            </a:r>
            <a:endParaRPr lang="it-IT" altLang="en-US" sz="1200"/>
          </a:p>
          <a:p>
            <a:pPr marL="171450" indent="-171450" algn="just">
              <a:buFont typeface="Arial" panose="02080604020202020204" pitchFamily="34" charset="0"/>
              <a:buChar char="•"/>
            </a:pPr>
            <a:r>
              <a:rPr lang="it-IT" altLang="en-US" sz="1200" b="1"/>
              <a:t>Come colonne da sporcare, vengono sporcate tutte ma iterativamente una alla volta</a:t>
            </a:r>
            <a:r>
              <a:rPr lang="it-IT" altLang="en-US" sz="1200"/>
              <a:t>. </a:t>
            </a:r>
            <a:endParaRPr lang="it-IT" altLang="en-US" sz="1000"/>
          </a:p>
        </p:txBody>
      </p:sp>
      <p:pic>
        <p:nvPicPr>
          <p:cNvPr id="3" name="Picture 2"/>
          <p:cNvPicPr>
            <a:picLocks noChangeAspect="1"/>
          </p:cNvPicPr>
          <p:nvPr/>
        </p:nvPicPr>
        <p:blipFill>
          <a:blip r:embed="rId1"/>
          <a:stretch>
            <a:fillRect/>
          </a:stretch>
        </p:blipFill>
        <p:spPr>
          <a:xfrm>
            <a:off x="467995" y="1635760"/>
            <a:ext cx="3853815" cy="2981325"/>
          </a:xfrm>
          <a:prstGeom prst="rect">
            <a:avLst/>
          </a:prstGeom>
          <a:ln w="19050">
            <a:solidFill>
              <a:schemeClr val="accent3"/>
            </a:solidFill>
          </a:ln>
        </p:spPr>
      </p:pic>
      <p:sp>
        <p:nvSpPr>
          <p:cNvPr id="7" name="Text Box 6"/>
          <p:cNvSpPr txBox="1"/>
          <p:nvPr/>
        </p:nvSpPr>
        <p:spPr>
          <a:xfrm>
            <a:off x="4499610" y="2067560"/>
            <a:ext cx="4267835" cy="1938020"/>
          </a:xfrm>
          <a:prstGeom prst="rect">
            <a:avLst/>
          </a:prstGeom>
          <a:noFill/>
        </p:spPr>
        <p:txBody>
          <a:bodyPr wrap="square" rtlCol="0">
            <a:spAutoFit/>
          </a:bodyPr>
          <a:p>
            <a:pPr algn="just"/>
            <a:r>
              <a:rPr lang="it-IT" altLang="en-US" sz="1000">
                <a:sym typeface="+mn-ea"/>
              </a:rPr>
              <a:t>Inizialmente queste feature sarebbero dovute venire sporcate una ad una ricorsivamente per tutti i valori da 5 a 100% (con del codice che aumenta ogni volta il grado di "sporcaggio" del 5%), ma ci si accorge che già passando dallo 0 al 5% c'è un grande cambiamento lista di feature più discriminanti. </a:t>
            </a:r>
            <a:endParaRPr lang="it-IT" altLang="en-US" sz="1000">
              <a:sym typeface="+mn-ea"/>
            </a:endParaRPr>
          </a:p>
          <a:p>
            <a:pPr algn="just"/>
            <a:endParaRPr lang="it-IT" altLang="en-US" sz="1000">
              <a:sym typeface="+mn-ea"/>
            </a:endParaRPr>
          </a:p>
          <a:p>
            <a:pPr algn="just"/>
            <a:r>
              <a:rPr lang="it-IT" altLang="en-US" sz="1000">
                <a:sym typeface="+mn-ea"/>
              </a:rPr>
              <a:t>Quindi </a:t>
            </a:r>
            <a:r>
              <a:rPr lang="it-IT" altLang="en-US" sz="1000" b="1">
                <a:sym typeface="+mn-ea"/>
              </a:rPr>
              <a:t>si fanno 20 iterazioni (da 0 a 20%) aumentando di 1% per iterazione</a:t>
            </a:r>
            <a:r>
              <a:rPr lang="it-IT" altLang="en-US" sz="1000">
                <a:sym typeface="+mn-ea"/>
              </a:rPr>
              <a:t>.</a:t>
            </a:r>
            <a:endParaRPr lang="it-IT" altLang="en-US" sz="1000"/>
          </a:p>
          <a:p>
            <a:pPr algn="just"/>
            <a:endParaRPr lang="it-IT" altLang="en-US" sz="1000"/>
          </a:p>
          <a:p>
            <a:pPr algn="just"/>
            <a:r>
              <a:rPr lang="it-IT" altLang="en-US" sz="1000"/>
              <a:t>Andremo poi a </a:t>
            </a:r>
            <a:r>
              <a:rPr lang="it-IT" altLang="en-US" sz="1000" b="1"/>
              <a:t>misurare quanto le qualità discriminatorie della feature sono cambiate per ogni iterazione</a:t>
            </a:r>
            <a:r>
              <a:rPr lang="it-IT" altLang="en-US" sz="1000"/>
              <a:t> dall'1 al 20%.</a:t>
            </a:r>
            <a:endParaRPr lang="it-IT"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21" name="Text Box 20"/>
          <p:cNvSpPr txBox="1"/>
          <p:nvPr/>
        </p:nvSpPr>
        <p:spPr>
          <a:xfrm>
            <a:off x="251460" y="843915"/>
            <a:ext cx="4331335" cy="245110"/>
          </a:xfrm>
          <a:prstGeom prst="rect">
            <a:avLst/>
          </a:prstGeom>
          <a:noFill/>
        </p:spPr>
        <p:txBody>
          <a:bodyPr wrap="none" rtlCol="0">
            <a:spAutoFit/>
          </a:bodyPr>
          <a:p>
            <a:r>
              <a:rPr lang="it-IT" altLang="en-US" sz="1000"/>
              <a:t>Pseudocodice riassuntivo di modalità inserimento valori opposti: </a:t>
            </a:r>
            <a:endParaRPr lang="it-IT" altLang="en-US" sz="1000"/>
          </a:p>
        </p:txBody>
      </p:sp>
      <p:pic>
        <p:nvPicPr>
          <p:cNvPr id="22" name="Picture 21"/>
          <p:cNvPicPr>
            <a:picLocks noChangeAspect="1"/>
          </p:cNvPicPr>
          <p:nvPr/>
        </p:nvPicPr>
        <p:blipFill>
          <a:blip r:embed="rId1"/>
          <a:stretch>
            <a:fillRect/>
          </a:stretch>
        </p:blipFill>
        <p:spPr>
          <a:xfrm>
            <a:off x="1475740" y="1203960"/>
            <a:ext cx="6285230" cy="318897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95605" y="411480"/>
            <a:ext cx="8467090" cy="4045585"/>
          </a:xfrm>
          <a:prstGeom prst="rect">
            <a:avLst/>
          </a:prstGeom>
        </p:spPr>
      </p:pic>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pic>
        <p:nvPicPr>
          <p:cNvPr id="2" name="Picture 1"/>
          <p:cNvPicPr>
            <a:picLocks noChangeAspect="1"/>
          </p:cNvPicPr>
          <p:nvPr/>
        </p:nvPicPr>
        <p:blipFill>
          <a:blip r:embed="rId1"/>
          <a:stretch>
            <a:fillRect/>
          </a:stretch>
        </p:blipFill>
        <p:spPr>
          <a:xfrm>
            <a:off x="71755" y="311150"/>
            <a:ext cx="9156065" cy="4172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sym typeface="+mn-ea"/>
              </a:rPr>
              <a:t>Spiegazione del comportamento osservato</a:t>
            </a:r>
            <a:endParaRPr lang="it-IT" altLang="en-US"/>
          </a:p>
        </p:txBody>
      </p:sp>
      <p:sp>
        <p:nvSpPr>
          <p:cNvPr id="18" name="Rectangles 17"/>
          <p:cNvSpPr/>
          <p:nvPr/>
        </p:nvSpPr>
        <p:spPr>
          <a:xfrm>
            <a:off x="645160" y="2997835"/>
            <a:ext cx="7636510" cy="168148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500">
              <a:solidFill>
                <a:schemeClr val="accent4"/>
              </a:solidFill>
              <a:sym typeface="+mn-ea"/>
            </a:endParaRPr>
          </a:p>
          <a:p>
            <a:pPr algn="l"/>
            <a:r>
              <a:rPr lang="it-IT" altLang="en-US" sz="1000">
                <a:solidFill>
                  <a:schemeClr val="accent4"/>
                </a:solidFill>
                <a:sym typeface="+mn-ea"/>
              </a:rPr>
              <a:t>Avendo che le performance non diminuiscono per tutte le feature indipendentemente da quanto queste cadano di significatività significa che entrambi i modelli riescono fare corretta classificazione perchè probabilmente </a:t>
            </a:r>
            <a:r>
              <a:rPr lang="it-IT" altLang="en-US" sz="1000" b="1">
                <a:solidFill>
                  <a:schemeClr val="accent4"/>
                </a:solidFill>
                <a:sym typeface="+mn-ea"/>
              </a:rPr>
              <a:t>basano la loro classificazione su “gruppi” di feature, invece che su una sola feature</a:t>
            </a:r>
            <a:r>
              <a:rPr lang="it-IT" altLang="en-US" sz="1000">
                <a:solidFill>
                  <a:schemeClr val="accent4"/>
                </a:solidFill>
                <a:sym typeface="+mn-ea"/>
              </a:rPr>
              <a:t>. Quando una sola di queste feature viene </a:t>
            </a:r>
            <a:r>
              <a:rPr lang="it-IT" altLang="en-US" sz="1000" b="1">
                <a:solidFill>
                  <a:schemeClr val="accent4"/>
                </a:solidFill>
                <a:sym typeface="+mn-ea"/>
              </a:rPr>
              <a:t>sporcata anche solo dell'1% o non è abbastanza per far cadere lo score di classificazione o diventa abbastanza per cadere al di fuori del "gruppo di feature importanti per la classificazione" e il modello imparerà dalle altre</a:t>
            </a:r>
            <a:r>
              <a:rPr lang="it-IT" altLang="en-US" sz="1000">
                <a:solidFill>
                  <a:schemeClr val="accent4"/>
                </a:solidFill>
                <a:sym typeface="+mn-ea"/>
              </a:rPr>
              <a:t> senza quindi andare mai a perdere alcuno score di classificazione, in maniera simile a </a:t>
            </a:r>
            <a:r>
              <a:rPr lang="it-IT" altLang="en-US" sz="1000" b="1">
                <a:solidFill>
                  <a:schemeClr val="accent4"/>
                </a:solidFill>
                <a:sym typeface="+mn-ea"/>
              </a:rPr>
              <a:t>come abbiamo osservato nei casi 6.1 e 6.2</a:t>
            </a:r>
            <a:br>
              <a:rPr lang="it-IT" altLang="en-US" sz="800" b="1">
                <a:solidFill>
                  <a:schemeClr val="accent4"/>
                </a:solidFill>
                <a:sym typeface="+mn-ea"/>
              </a:rPr>
            </a:br>
            <a:endParaRPr lang="it-IT" altLang="en-US" sz="800" b="1">
              <a:solidFill>
                <a:schemeClr val="accent4"/>
              </a:solidFill>
              <a:sym typeface="+mn-ea"/>
            </a:endParaRPr>
          </a:p>
        </p:txBody>
      </p:sp>
      <p:sp>
        <p:nvSpPr>
          <p:cNvPr id="2" name="Text Box 1"/>
          <p:cNvSpPr txBox="1"/>
          <p:nvPr/>
        </p:nvSpPr>
        <p:spPr>
          <a:xfrm>
            <a:off x="229235" y="843280"/>
            <a:ext cx="8819515" cy="204533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228600" indent="-228600" algn="l">
              <a:buFont typeface="Arial" panose="02080604020202020204" pitchFamily="34" charset="0"/>
              <a:buAutoNum type="arabicPeriod"/>
            </a:pPr>
            <a:r>
              <a:rPr lang="it-IT" altLang="en-US" sz="1000"/>
              <a:t>I dati appena mostrati sono </a:t>
            </a:r>
            <a:r>
              <a:rPr lang="it-IT" altLang="en-US" sz="1000" b="1"/>
              <a:t>sempre consistenti</a:t>
            </a:r>
            <a:r>
              <a:rPr lang="it-IT" altLang="en-US" sz="1000"/>
              <a:t> indipendentemente dalla funzione di random e dal kerlen. Ergo </a:t>
            </a:r>
            <a:r>
              <a:rPr lang="it-IT" altLang="en-US" sz="1000" b="1"/>
              <a:t>le assunzioni fatte all’introduzione di questo sotto-capitolo</a:t>
            </a:r>
            <a:r>
              <a:rPr lang="it-IT" altLang="en-US" sz="1000"/>
              <a:t> per arrivare a rispettare il vincolo di riproducibilità dei risultati </a:t>
            </a:r>
            <a:r>
              <a:rPr lang="it-IT" altLang="en-US" sz="1000" b="1"/>
              <a:t>sono corrette</a:t>
            </a:r>
            <a:r>
              <a:rPr lang="it-IT" altLang="en-US" sz="1000"/>
              <a:t>.</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a:t>Inserendo l’1% di rumore alla volta su ogni feature </a:t>
            </a:r>
            <a:r>
              <a:rPr lang="it-IT" altLang="en-US" sz="1000" b="1"/>
              <a:t>si misura consistentemente che ogni feature aumenta di rank</a:t>
            </a:r>
            <a:r>
              <a:rPr lang="it-IT" altLang="en-US" sz="1000"/>
              <a:t>, tende infatti a scendere di 10-15-20 posizioni. Come mostrato, però, ci sono anche casi in cui:</a:t>
            </a:r>
            <a:endParaRPr lang="it-IT" altLang="en-US" sz="1000"/>
          </a:p>
          <a:p>
            <a:pPr marL="685800" lvl="1" indent="-228600" algn="l">
              <a:buFont typeface="Arial" panose="02080604020202020204" pitchFamily="34" charset="0"/>
              <a:buChar char="•"/>
            </a:pPr>
            <a:r>
              <a:rPr lang="it-IT" altLang="en-US" sz="1000">
                <a:sym typeface="+mn-ea"/>
              </a:rPr>
              <a:t>il rank non cambia affatto</a:t>
            </a:r>
            <a:endParaRPr lang="it-IT" altLang="en-US" sz="1000"/>
          </a:p>
          <a:p>
            <a:pPr marL="685800" lvl="1" indent="-228600" algn="l">
              <a:buFont typeface="Arial" panose="02080604020202020204" pitchFamily="34" charset="0"/>
              <a:buChar char="•"/>
            </a:pPr>
            <a:r>
              <a:rPr lang="it-IT" altLang="en-US" sz="1000">
                <a:sym typeface="+mn-ea"/>
              </a:rPr>
              <a:t>il rank diminuisce di 1/2 posizioni (il che vul dire che aumenta l’importanza)</a:t>
            </a:r>
            <a:endParaRPr lang="it-IT" altLang="en-US" sz="1000"/>
          </a:p>
          <a:p>
            <a:pPr marL="0" lvl="0" indent="0" algn="l">
              <a:buFont typeface="Arial" panose="02080604020202020204" pitchFamily="34" charset="0"/>
              <a:buNone/>
            </a:pPr>
            <a:r>
              <a:rPr lang="it-IT" altLang="en-US" sz="1000">
                <a:sym typeface="+mn-ea"/>
              </a:rPr>
              <a:t>      ma essendo questi casi molto meno frequenti possiamo marcarli come “non influenti”</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b="1"/>
              <a:t>Le performance del modello non cambiano per nulla in presenza del dato sporco </a:t>
            </a:r>
            <a:r>
              <a:rPr lang="it-IT" altLang="en-US" sz="1000"/>
              <a:t>(a</a:t>
            </a:r>
            <a:r>
              <a:rPr lang="it-IT" altLang="en-US" sz="1000">
                <a:sym typeface="+mn-ea"/>
              </a:rPr>
              <a:t>nche nei casi in cui abbiamo che la significatività della feature è diminuita tanto da scalare di 10-15-20 posizioni</a:t>
            </a:r>
            <a:r>
              <a:rPr lang="it-IT" altLang="en-US" sz="1000"/>
              <a:t>)</a:t>
            </a:r>
            <a:endParaRPr lang="it-IT" altLang="en-US" sz="1000"/>
          </a:p>
        </p:txBody>
      </p:sp>
      <p:sp>
        <p:nvSpPr>
          <p:cNvPr id="17" name="Rectangles 16"/>
          <p:cNvSpPr/>
          <p:nvPr/>
        </p:nvSpPr>
        <p:spPr>
          <a:xfrm>
            <a:off x="755650" y="3086100"/>
            <a:ext cx="7391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sz="1200" b="1"/>
              <a:t>Ipotesi</a:t>
            </a:r>
            <a:r>
              <a:rPr lang="it-IT" altLang="en-US" sz="1200"/>
              <a:t>:  </a:t>
            </a:r>
            <a:endParaRPr lang="it-IT" altLang="en-US"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4" name="Text Box 13"/>
          <p:cNvSpPr txBox="1"/>
          <p:nvPr/>
        </p:nvSpPr>
        <p:spPr>
          <a:xfrm>
            <a:off x="229235" y="628015"/>
            <a:ext cx="8819515" cy="1968500"/>
          </a:xfrm>
          <a:prstGeom prst="rect">
            <a:avLst/>
          </a:prstGeom>
          <a:noFill/>
        </p:spPr>
        <p:txBody>
          <a:bodyPr wrap="square" rtlCol="0">
            <a:spAutoFit/>
          </a:bodyPr>
          <a:p>
            <a:pPr algn="just"/>
            <a:r>
              <a:rPr lang="it-IT" altLang="en-US" sz="1200" b="1">
                <a:sym typeface="+mn-ea"/>
              </a:rPr>
              <a:t>Esperimento:</a:t>
            </a:r>
            <a:endParaRPr lang="it-IT" altLang="en-US" sz="1200" b="1">
              <a:sym typeface="+mn-ea"/>
            </a:endParaRPr>
          </a:p>
          <a:p>
            <a:pPr algn="just"/>
            <a:endParaRPr lang="it-IT" altLang="en-US" sz="500"/>
          </a:p>
          <a:p>
            <a:pPr algn="just"/>
            <a:r>
              <a:rPr lang="it-IT" altLang="en-US" sz="1000"/>
              <a:t>Se vogliamo arrivare al risultato finale di ottenere degli score di classificazione peggiori dovremmo </a:t>
            </a:r>
            <a:r>
              <a:rPr lang="it-IT" altLang="en-US" sz="1000" b="1"/>
              <a:t>individuare quali sono questi gruppi</a:t>
            </a:r>
            <a:r>
              <a:rPr lang="it-IT" altLang="en-US" sz="1000"/>
              <a:t> e andare a </a:t>
            </a:r>
            <a:r>
              <a:rPr lang="it-IT" altLang="en-US" sz="1000" b="1"/>
              <a:t>sporcare tutte le feature ad essi appartenti contemporaneamente, gruppo per gruppo</a:t>
            </a:r>
            <a:r>
              <a:rPr lang="it-IT" altLang="en-US" sz="1000"/>
              <a:t>.</a:t>
            </a:r>
            <a:endParaRPr lang="it-IT" altLang="en-US" sz="1000"/>
          </a:p>
          <a:p>
            <a:pPr algn="l"/>
            <a:endParaRPr lang="it-IT" altLang="en-US" sz="500"/>
          </a:p>
          <a:p>
            <a:pPr algn="just"/>
            <a:r>
              <a:rPr lang="it-IT" altLang="en-US" sz="1000"/>
              <a:t>Per risparmiare tempo, invece che individuare gruppi specifici, utilizziamo un </a:t>
            </a:r>
            <a:r>
              <a:rPr lang="it-IT" altLang="en-US" sz="1000" b="1"/>
              <a:t>approccio più naive</a:t>
            </a:r>
            <a:r>
              <a:rPr lang="it-IT" altLang="en-US" sz="1000"/>
              <a:t>, lo stesso che ai punti 6.1. e 6.2. ci ha dato i peggiori score di classificazione: consideriamo un solo gruppo contente tutte le feature, ossia le </a:t>
            </a:r>
            <a:r>
              <a:rPr lang="it-IT" altLang="en-US" sz="1000" b="1"/>
              <a:t>sporcheremo tutte contemporaneamente</a:t>
            </a:r>
            <a:r>
              <a:rPr lang="it-IT" altLang="en-US" sz="1000"/>
              <a:t>.</a:t>
            </a:r>
            <a:endParaRPr lang="it-IT" altLang="en-US" sz="1000"/>
          </a:p>
          <a:p>
            <a:pPr algn="just"/>
            <a:endParaRPr lang="it-IT" altLang="en-US" sz="500"/>
          </a:p>
          <a:p>
            <a:pPr algn="just"/>
            <a:r>
              <a:rPr lang="it-IT" altLang="en-US" sz="1000"/>
              <a:t>Possiamo quindi permetterci di </a:t>
            </a:r>
            <a:r>
              <a:rPr lang="it-IT" altLang="en-US" sz="1000" b="1"/>
              <a:t>sporcare tutti i dati dallo 0% al 100%</a:t>
            </a:r>
            <a:r>
              <a:rPr lang="it-IT" altLang="en-US" sz="1000"/>
              <a:t>, </a:t>
            </a:r>
            <a:r>
              <a:rPr lang="it-IT" altLang="en-US" sz="1000" b="1"/>
              <a:t>addestrando un nuovo modello (sia NB che LR) per ogni iterazione</a:t>
            </a:r>
            <a:r>
              <a:rPr lang="it-IT" altLang="en-US" sz="1000"/>
              <a:t>, dove abbiamo che in </a:t>
            </a:r>
            <a:r>
              <a:rPr lang="it-IT" altLang="en-US" sz="1000" b="1"/>
              <a:t>ogni iterazione sporcheremo quindi tutte le feature di un 1% in più rispetto all’iterazione precedente</a:t>
            </a:r>
            <a:r>
              <a:rPr lang="it-IT" altLang="en-US" sz="1000"/>
              <a:t>. </a:t>
            </a:r>
            <a:endParaRPr lang="it-IT" altLang="en-US" sz="1000"/>
          </a:p>
          <a:p>
            <a:pPr algn="just"/>
            <a:endParaRPr lang="it-IT" altLang="en-US" sz="500"/>
          </a:p>
          <a:p>
            <a:pPr algn="just"/>
            <a:r>
              <a:rPr lang="it-IT" altLang="en-US" sz="1000"/>
              <a:t>Ossia si svolge ciò che viene rappresentato da questo pseudo-codice: </a:t>
            </a:r>
            <a:endParaRPr lang="it-IT" altLang="en-US" sz="1000"/>
          </a:p>
        </p:txBody>
      </p:sp>
      <p:pic>
        <p:nvPicPr>
          <p:cNvPr id="11" name="Picture 10"/>
          <p:cNvPicPr>
            <a:picLocks noChangeAspect="1"/>
          </p:cNvPicPr>
          <p:nvPr/>
        </p:nvPicPr>
        <p:blipFill>
          <a:blip r:embed="rId1"/>
          <a:stretch>
            <a:fillRect/>
          </a:stretch>
        </p:blipFill>
        <p:spPr>
          <a:xfrm>
            <a:off x="1835785" y="2596515"/>
            <a:ext cx="5464175" cy="2183130"/>
          </a:xfrm>
          <a:prstGeom prst="rect">
            <a:avLst/>
          </a:prstGeom>
          <a:ln w="19050">
            <a:solidFill>
              <a:schemeClr val="accent1"/>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pic>
        <p:nvPicPr>
          <p:cNvPr id="11" name="Picture 10"/>
          <p:cNvPicPr>
            <a:picLocks noChangeAspect="1"/>
          </p:cNvPicPr>
          <p:nvPr/>
        </p:nvPicPr>
        <p:blipFill>
          <a:blip r:embed="rId1"/>
          <a:stretch>
            <a:fillRect/>
          </a:stretch>
        </p:blipFill>
        <p:spPr>
          <a:xfrm>
            <a:off x="184785" y="358775"/>
            <a:ext cx="8774430" cy="1451610"/>
          </a:xfrm>
          <a:prstGeom prst="rect">
            <a:avLst/>
          </a:prstGeom>
          <a:ln w="19050">
            <a:solidFill>
              <a:schemeClr val="accent1"/>
            </a:solidFill>
          </a:ln>
        </p:spPr>
      </p:pic>
      <p:cxnSp>
        <p:nvCxnSpPr>
          <p:cNvPr id="12" name="Straight Connector 11"/>
          <p:cNvCxnSpPr/>
          <p:nvPr/>
        </p:nvCxnSpPr>
        <p:spPr>
          <a:xfrm>
            <a:off x="4644390" y="1995805"/>
            <a:ext cx="1270" cy="27355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489;p60"/>
          <p:cNvSpPr txBox="1"/>
          <p:nvPr/>
        </p:nvSpPr>
        <p:spPr>
          <a:xfrm>
            <a:off x="4813300" y="2069465"/>
            <a:ext cx="4071620" cy="27755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AutoNum type="arabicPeriod"/>
            </a:pPr>
            <a:r>
              <a:rPr lang="it-IT" altLang="en-GB" sz="900">
                <a:solidFill>
                  <a:schemeClr val="dk1"/>
                </a:solidFill>
              </a:rPr>
              <a:t>Lento aumento:  </a:t>
            </a:r>
            <a:r>
              <a:rPr lang="it-IT" altLang="en-GB" sz="800">
                <a:solidFill>
                  <a:schemeClr val="dk1"/>
                </a:solidFill>
              </a:rPr>
              <a:t>La posizione di rango della feature più importante parte da 1 ed ha una lenta salita fino alla posizione 30 (ultima posizione) nel momento in cui sporchiamo il 40-50% di dati.</a:t>
            </a:r>
            <a:r>
              <a:rPr lang="it-IT" altLang="en-GB" sz="900">
                <a:solidFill>
                  <a:schemeClr val="dk1"/>
                </a:solidFill>
              </a:rPr>
              <a:t>  </a:t>
            </a: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Stabilità:  </a:t>
            </a:r>
            <a:r>
              <a:rPr lang="it-IT" altLang="en-GB" sz="800">
                <a:solidFill>
                  <a:schemeClr val="dk1"/>
                </a:solidFill>
              </a:rPr>
              <a:t>Arrivati in vicinanza del 50%, il rango della feature più importante è molto vicina all'ultima. Ciò ci indica che abbiamo introdotto una quantità tale di rumore che tutte le feature hanno perso la loro significatività. Quindi, a questo punto, il modello è completamente "confuso" su quale feature utilizzare per la classificazione. Come indicato dagli score di classificazione, infatti, sporcando al 50% abbiamo un classificatore casuale.</a:t>
            </a:r>
            <a:endParaRPr lang="it-IT" altLang="en-GB" sz="8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Lenta Diminuzione: </a:t>
            </a:r>
            <a:r>
              <a:rPr lang="it-IT" altLang="en-GB" sz="800">
                <a:solidFill>
                  <a:schemeClr val="dk1"/>
                </a:solidFill>
              </a:rPr>
              <a:t> In seguito al 50%, si nota una lenta ascesa della feature più significativa che lentamente ri-scala la classifica e torna ad avere la prima posizione a livello di significatività. Ciò avviene in quanto avendo feature binarie invertendo il il 100% dei valori della feature si finisce per avere lo stesso valore informativo di partenza. Ergo abbiamo che la feature si riavvicina ad avere significatività man mano che ci allontaniamo dal 50% e avviciniamo al 100%. Si finisce però ad avere un classificatore opposto in quanto trainato su dati apputno opposti (sporchi per il 100%) e testati su un test_set pulito.</a:t>
            </a:r>
            <a:endParaRPr lang="it-IT" altLang="en-GB" sz="800">
              <a:solidFill>
                <a:schemeClr val="dk1"/>
              </a:solidFill>
            </a:endParaRPr>
          </a:p>
        </p:txBody>
      </p:sp>
      <p:sp>
        <p:nvSpPr>
          <p:cNvPr id="17" name="Google Shape;511;p62"/>
          <p:cNvSpPr txBox="1"/>
          <p:nvPr/>
        </p:nvSpPr>
        <p:spPr>
          <a:xfrm>
            <a:off x="4932680" y="181419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Destra:</a:t>
            </a:r>
            <a:endParaRPr lang="it-IT" altLang="en-GB" sz="1200" b="1"/>
          </a:p>
        </p:txBody>
      </p:sp>
      <p:sp>
        <p:nvSpPr>
          <p:cNvPr id="18" name="Google Shape;489;p60"/>
          <p:cNvSpPr txBox="1"/>
          <p:nvPr/>
        </p:nvSpPr>
        <p:spPr>
          <a:xfrm>
            <a:off x="158115" y="2004060"/>
            <a:ext cx="429196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dell'F1-score: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L'F1-score rimane relativamente stabile e vicino a 1, con leggera tendenza negativa (conferma ulteriore risultati precedenti: il modello è robusto fino a un certo livello di rumore nei dati).</a:t>
            </a:r>
            <a:r>
              <a:rPr lang="it-IT" altLang="en-GB" sz="900">
                <a:solidFill>
                  <a:schemeClr val="dk1"/>
                </a:solidFill>
                <a:latin typeface="Montserrat"/>
                <a:ea typeface="Montserrat"/>
                <a:cs typeface="Montserrat"/>
              </a:rPr>
              <a:t> </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a:t>
            </a:r>
            <a:r>
              <a:rPr lang="it-IT" altLang="en-GB" sz="800">
                <a:solidFill>
                  <a:schemeClr val="dk1"/>
                </a:solidFill>
                <a:latin typeface="Montserrat"/>
                <a:ea typeface="Montserrat"/>
                <a:cs typeface="Montserrat"/>
              </a:rPr>
              <a:t> diminuzione drastica. La classificazione non è più accurata. Aumento significativo dei falsi positivi e falsi negativi, che portano ad avere il F1-score pari a 0 nei modelli che contengono un quantitativo maggiore da 50% di dati opposti, fino al 100%. Avere F1-score pari a 0 ci indica che il modello non è riuscito a identificare correttamente nessun campione positivo</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 MCC-score: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rimane positivo (stessa tendenza negativa), indicando una buona capacità di classificazione anche in presenza di rumore.</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 </a:t>
            </a:r>
            <a:r>
              <a:rPr lang="it-IT" altLang="en-GB" sz="800">
                <a:solidFill>
                  <a:schemeClr val="dk1"/>
                </a:solidFill>
                <a:latin typeface="Montserrat"/>
                <a:ea typeface="Montserrat"/>
                <a:cs typeface="Montserrat"/>
              </a:rPr>
              <a:t>crolla drasticamente, diventando negativo. Questo suggerisce che il modello si ha classificazione peggiore di una classificazione casuale. Un MCC negativo indica che le previsioni del modello sono in gran parte sbagliate, nel nostro caso però, essendo il target una feature binaria significa che stiamo predicendo il risultato opposto. Di fatto, in questo modo, abbiamo confermato che introducendo dati opposti per una soglia strettamente maggiore al 50% dei valori originali abbiamo ottenuto un classificatore inverso. E, di conseguenza, in un punto di intermezzo tra il 45% e il 50% avremo un classificatore casuale.</a:t>
            </a:r>
            <a:endParaRPr lang="it-IT" altLang="en-GB" sz="8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Sinistra:</a:t>
            </a:r>
            <a:endParaRPr lang="it-IT" altLang="en-GB" sz="1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2.1. </a:t>
            </a:r>
            <a:r>
              <a:rPr lang="en-GB" sz="1600"/>
              <a:t>D</a:t>
            </a:r>
            <a:r>
              <a:rPr lang="it-IT" altLang="en-GB" sz="1600"/>
              <a:t>ataset sbilanciato?</a:t>
            </a:r>
            <a:endParaRPr lang="it-IT" altLang="en-GB" sz="1600"/>
          </a:p>
        </p:txBody>
      </p:sp>
      <p:pic>
        <p:nvPicPr>
          <p:cNvPr id="7" name="Picture 6"/>
          <p:cNvPicPr>
            <a:picLocks noChangeAspect="1"/>
          </p:cNvPicPr>
          <p:nvPr/>
        </p:nvPicPr>
        <p:blipFill>
          <a:blip r:embed="rId1"/>
          <a:stretch>
            <a:fillRect/>
          </a:stretch>
        </p:blipFill>
        <p:spPr>
          <a:xfrm>
            <a:off x="755650" y="2211070"/>
            <a:ext cx="2530475" cy="2518410"/>
          </a:xfrm>
          <a:prstGeom prst="rect">
            <a:avLst/>
          </a:prstGeom>
          <a:ln w="19050">
            <a:solidFill>
              <a:schemeClr val="tx1"/>
            </a:solidFill>
          </a:ln>
        </p:spPr>
      </p:pic>
      <p:sp>
        <p:nvSpPr>
          <p:cNvPr id="23" name="Text Box 22"/>
          <p:cNvSpPr txBox="1"/>
          <p:nvPr/>
        </p:nvSpPr>
        <p:spPr>
          <a:xfrm>
            <a:off x="3420110" y="2211705"/>
            <a:ext cx="5551805" cy="1322070"/>
          </a:xfrm>
          <a:prstGeom prst="rect">
            <a:avLst/>
          </a:prstGeom>
          <a:noFill/>
        </p:spPr>
        <p:txBody>
          <a:bodyPr wrap="square" rtlCol="0">
            <a:spAutoFit/>
          </a:bodyPr>
          <a:p>
            <a:pPr algn="just"/>
            <a:r>
              <a:rPr lang="en-US" sz="1000"/>
              <a:t>Il dataset </a:t>
            </a:r>
            <a:r>
              <a:rPr lang="en-US" sz="1000" b="1"/>
              <a:t>si presenta sbilanciato</a:t>
            </a:r>
            <a:r>
              <a:rPr lang="en-US" sz="1000"/>
              <a:t> (</a:t>
            </a:r>
            <a:r>
              <a:rPr lang="en-US" sz="1000" b="1"/>
              <a:t>anche se non fortemente sbilanciato</a:t>
            </a:r>
            <a:r>
              <a:rPr lang="en-US" sz="1000"/>
              <a:t>).</a:t>
            </a:r>
            <a:r>
              <a:rPr lang="it-IT" altLang="en-US" sz="1000"/>
              <a:t> Sarà quindi necessario utilizzare modelli che offrono buone prestazioni su dataset binari e non troppo suscettibili a dataset sbilanciati. </a:t>
            </a:r>
            <a:endParaRPr lang="it-IT" altLang="en-US" sz="1000"/>
          </a:p>
          <a:p>
            <a:pPr algn="l"/>
            <a:endParaRPr lang="it-IT" altLang="en-US" sz="1000"/>
          </a:p>
          <a:p>
            <a:pPr algn="just"/>
            <a:r>
              <a:rPr lang="it-IT" altLang="en-US" sz="1000"/>
              <a:t>Inoltre poiché questo set di dati è sbilanciato, consideriamo di non utilizzare l'accuratezza come parametro di valutazione, sarebbe meglio invece usare il </a:t>
            </a:r>
            <a:r>
              <a:rPr lang="it-IT" altLang="en-US" sz="1000" b="1"/>
              <a:t>F1_Score come soglia primaria per determinare le performance</a:t>
            </a:r>
            <a:r>
              <a:rPr lang="it-IT" altLang="en-US" sz="1000"/>
              <a:t> dei nostri modelli in quanto meno suscettibile.</a:t>
            </a:r>
            <a:endParaRPr lang="it-IT" altLang="en-US" sz="1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166370" y="1995805"/>
            <a:ext cx="881062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Sia l'andamento dell'F1-score che del MCC-score sono molto simili a quelli analizzati nei modelli di logReg Precedente: abbiamo che fino a circa il 45-50% di dati sporchi le performace di classificazione rimangono sempre alte, è però notevole osservare come con modello di Naive Bayes queste </a:t>
            </a:r>
            <a:r>
              <a:rPr lang="it-IT" altLang="en-GB" sz="900" b="1">
                <a:solidFill>
                  <a:schemeClr val="dk1"/>
                </a:solidFill>
                <a:latin typeface="Montserrat"/>
                <a:ea typeface="Montserrat"/>
                <a:cs typeface="Montserrat"/>
              </a:rPr>
              <a:t>performance tendano a diminuire molto di più velocemente rispetto ai modelli di regressione logistica</a:t>
            </a:r>
            <a:r>
              <a:rPr lang="it-IT" altLang="en-GB" sz="900">
                <a:solidFill>
                  <a:schemeClr val="dk1"/>
                </a:solidFill>
                <a:latin typeface="Montserrat"/>
                <a:ea typeface="Montserrat"/>
                <a:cs typeface="Montserrat"/>
              </a:rPr>
              <a:t>. Ciò ci da conferma definitiva che, come aveva indicato fin dall'inizio, i modelli di Naive Bayes sono dunque molto più suscettibili alla presenza di rumore.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Aumentando poi il rumore ad una soglia vicina a 50% si arriva, come nell'algoritmo precedente, ad avere un classificatore casuale. Infine nella strada tra il 50% ed il 100% si va a tendere verso il classificatore opposto (per gli stessi motivi indicati nel capitoletto delle conclusioni di Logistic Regression).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Una cosa però molto interessante da notare è che, differentemente dal classicatore precedente, </a:t>
            </a:r>
            <a:r>
              <a:rPr lang="it-IT" altLang="en-GB" sz="900" b="1">
                <a:solidFill>
                  <a:schemeClr val="dk1"/>
                </a:solidFill>
                <a:latin typeface="Montserrat"/>
                <a:ea typeface="Montserrat"/>
                <a:cs typeface="Montserrat"/>
              </a:rPr>
              <a:t>arrivando più vicini verso il 100% dei dati sporchi il classificatore perde nuovamente affidabilità passando da un classificatore opposto ad uno più simile ad un classificatore casuale</a:t>
            </a:r>
            <a:r>
              <a:rPr lang="it-IT" altLang="en-GB" sz="900">
                <a:solidFill>
                  <a:schemeClr val="dk1"/>
                </a:solidFill>
                <a:latin typeface="Montserrat"/>
                <a:ea typeface="Montserrat"/>
                <a:cs typeface="Montserrat"/>
              </a:rPr>
              <a:t>. Questo comportamento particolare si rispecchia anche nella significatività della feature più importante (nel grafico a destra) che, differentemente dal caso precedente, una volta raggiunto il 50% non torna ad essere più significativa sulla strada dal 50% al 100%. Questo comportamento potrebbe essere spiegato dal fatto che:</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basa sull'assunzione di indipendenza tra le feature</a:t>
            </a:r>
            <a:r>
              <a:rPr lang="it-IT" altLang="en-GB" sz="900">
                <a:solidFill>
                  <a:schemeClr val="dk1"/>
                </a:solidFill>
                <a:latin typeface="Montserrat"/>
                <a:ea typeface="Montserrat"/>
                <a:cs typeface="Montserrat"/>
              </a:rPr>
              <a:t>: Quando i dati sono sporcati, questa assunzione viene violata, il che porta a una diminuzione delle prestazioni del modello ma anche alla perdita di significatività delle feature che precedentemente erano considerate come "più discriminanti". </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comporta bene quando molte feature assumono molti valori 0</a:t>
            </a:r>
            <a:r>
              <a:rPr lang="it-IT" altLang="en-GB" sz="900">
                <a:solidFill>
                  <a:schemeClr val="dk1"/>
                </a:solidFill>
                <a:latin typeface="Montserrat"/>
                <a:ea typeface="Montserrat"/>
                <a:cs typeface="Montserrat"/>
              </a:rPr>
              <a:t> (che è il nostro caso prima di sporcare i dati), infatti la nostra funzione di ranking delle feature basandosi sul logaritmo tende a mettere a dare un score di importanza maggiore (ossia posizioni più basse, come posizione 1,2,..) a quelle feature che contengono un alto numero di 0. Inserendo però valori inversi per il 100% dei dati arriviamo ad avere un dataset con feature prevalentemente composte da 1. Ergo la nostra funzione per il ranking delle feature farà passare alle prime posizioni quelle feature che prima avevano il maggior numero di uni ed il classificatore farà molta più fatica ad ottenere una classificazione corretta. Ha quindi perfettamente senso che invertendo tutti i valori, quella che nella baseline era la feature più importante, magicamente scali all'ultima posizione, questa infatti era prima quella che conteneva più zeri di tutti ed ora sarà quindi quella che contiene più uni di tutti.</a:t>
            </a:r>
            <a:endParaRPr lang="it-IT" altLang="en-GB" sz="9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 entrambi i grafici:</a:t>
            </a:r>
            <a:endParaRPr lang="it-IT" altLang="en-GB" sz="1200" b="1"/>
          </a:p>
        </p:txBody>
      </p:sp>
      <p:pic>
        <p:nvPicPr>
          <p:cNvPr id="2" name="Picture 1"/>
          <p:cNvPicPr>
            <a:picLocks noChangeAspect="1"/>
          </p:cNvPicPr>
          <p:nvPr/>
        </p:nvPicPr>
        <p:blipFill>
          <a:blip r:embed="rId1"/>
          <a:stretch>
            <a:fillRect/>
          </a:stretch>
        </p:blipFill>
        <p:spPr>
          <a:xfrm>
            <a:off x="266700" y="339725"/>
            <a:ext cx="8610600" cy="1491615"/>
          </a:xfrm>
          <a:prstGeom prst="rect">
            <a:avLst/>
          </a:prstGeom>
          <a:ln w="19050">
            <a:solidFill>
              <a:schemeClr val="accent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5282565" y="556260"/>
            <a:ext cx="3681095" cy="42303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Generalmente, inserendo i valori opposti si tende ad avere una missclassificazione sui valori di </a:t>
            </a:r>
            <a:r>
              <a:rPr lang="it-IT" altLang="en-GB" sz="1000" b="1">
                <a:solidFill>
                  <a:schemeClr val="dk1"/>
                </a:solidFill>
                <a:latin typeface="Montserrat"/>
                <a:ea typeface="Montserrat"/>
                <a:cs typeface="Montserrat"/>
              </a:rPr>
              <a:t>goodware che vengono erroneamente etichettati come malware</a:t>
            </a:r>
            <a:r>
              <a:rPr lang="it-IT" altLang="en-GB" sz="1000">
                <a:solidFill>
                  <a:schemeClr val="dk1"/>
                </a:solidFill>
                <a:latin typeface="Montserrat"/>
                <a:ea typeface="Montserrat"/>
                <a:cs typeface="Montserrat"/>
              </a:rPr>
              <a:t>. Questo tipo di errore è molto meno influente, perchè, come abbiamo già analizzato in precedenza, equivale a dare un semplice</a:t>
            </a:r>
            <a:r>
              <a:rPr lang="it-IT" altLang="en-GB" sz="1000" b="1">
                <a:solidFill>
                  <a:schemeClr val="dk1"/>
                </a:solidFill>
                <a:latin typeface="Montserrat"/>
                <a:ea typeface="Montserrat"/>
                <a:cs typeface="Montserrat"/>
              </a:rPr>
              <a:t> falso allarme</a:t>
            </a:r>
            <a:r>
              <a:rPr lang="it-IT" altLang="en-GB" sz="1000">
                <a:solidFill>
                  <a:schemeClr val="dk1"/>
                </a:solidFill>
                <a:latin typeface="Montserrat"/>
                <a:ea typeface="Montserrat"/>
                <a:cs typeface="Montserrat"/>
              </a:rPr>
              <a:t> all’utente. Di fatto comunque la macchina dell’utente rimane sempre al sicuro. </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Questo succede perchè:</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inserimamo valori nulli e riempiamo con imputing generalmente “mascheriamo” quelli che prima erano 1 in 0 --&gt; quindi mascheriamo al classificatore l’utilizzo di permessi che potevano essere utili per individuare se un software è un malware</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inseriamo valori opposti, avendo maggioranza di 0 in ogni colonna, è che per la maggiorparte (specialmente a percentuali basse) rendiamo degli 0 degli 1 --&gt; quindi generiamo degli attributi che potrebbero contribuire a classificar il software come malware anche se non lo è --&gt; ergo generiamo dei falsi allarmi. </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panose="02080604020202020204" pitchFamily="34" charset="0"/>
            </a:pPr>
            <a:r>
              <a:rPr lang="it-IT" altLang="en-GB" sz="1000">
                <a:solidFill>
                  <a:schemeClr val="dk1"/>
                </a:solidFill>
                <a:latin typeface="Montserrat"/>
                <a:ea typeface="Montserrat"/>
                <a:cs typeface="Montserrat"/>
                <a:sym typeface="+mn-ea"/>
              </a:rPr>
              <a:t>Quindi, ironicamente, questi risultati (fino a che non si arriva a 50% dove i classificatori diventano casuali) a livello di significatività nel dominio </a:t>
            </a:r>
            <a:r>
              <a:rPr lang="it-IT" altLang="en-GB" sz="1000" b="1">
                <a:solidFill>
                  <a:schemeClr val="dk1"/>
                </a:solidFill>
                <a:latin typeface="Montserrat"/>
                <a:ea typeface="Montserrat"/>
                <a:cs typeface="Montserrat"/>
                <a:sym typeface="+mn-ea"/>
              </a:rPr>
              <a:t>sono molto più accettabili che quelli visti sul inserimento di valori nulli</a:t>
            </a:r>
            <a:r>
              <a:rPr lang="it-IT" altLang="en-GB" sz="1000">
                <a:solidFill>
                  <a:schemeClr val="dk1"/>
                </a:solidFill>
                <a:latin typeface="Montserrat"/>
                <a:ea typeface="Montserrat"/>
                <a:cs typeface="Montserrat"/>
                <a:sym typeface="+mn-ea"/>
              </a:rPr>
              <a:t>.</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p:txBody>
      </p:sp>
      <p:sp>
        <p:nvSpPr>
          <p:cNvPr id="20" name="Google Shape;511;p62"/>
          <p:cNvSpPr txBox="1"/>
          <p:nvPr/>
        </p:nvSpPr>
        <p:spPr>
          <a:xfrm>
            <a:off x="251460" y="273050"/>
            <a:ext cx="432562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sulla significatività nel dominio:</a:t>
            </a:r>
            <a:endParaRPr lang="it-IT" altLang="en-GB" sz="1200" b="1"/>
          </a:p>
        </p:txBody>
      </p:sp>
      <p:graphicFrame>
        <p:nvGraphicFramePr>
          <p:cNvPr id="4" name="Table 3"/>
          <p:cNvGraphicFramePr/>
          <p:nvPr/>
        </p:nvGraphicFramePr>
        <p:xfrm>
          <a:off x="323850" y="638810"/>
          <a:ext cx="4880610" cy="4061460"/>
        </p:xfrm>
        <a:graphic>
          <a:graphicData uri="http://schemas.openxmlformats.org/drawingml/2006/table">
            <a:tbl>
              <a:tblPr firstRow="1" bandRow="1">
                <a:tableStyleId>{5C22544A-7EE6-4342-B048-85BDC9FD1C3A}</a:tableStyleId>
              </a:tblPr>
              <a:tblGrid>
                <a:gridCol w="876300"/>
                <a:gridCol w="2011680"/>
                <a:gridCol w="1992630"/>
              </a:tblGrid>
              <a:tr h="323215">
                <a:tc>
                  <a:txBody>
                    <a:bodyPr/>
                    <a:p>
                      <a:pPr>
                        <a:buNone/>
                      </a:pPr>
                      <a:endParaRPr lang="en-US">
                        <a:solidFill>
                          <a:schemeClr val="accent3"/>
                        </a:solidFill>
                      </a:endParaRPr>
                    </a:p>
                  </a:txBody>
                  <a:tcPr>
                    <a:lnL>
                      <a:noFill/>
                    </a:lnL>
                    <a:lnR w="12700">
                      <a:solidFill>
                        <a:schemeClr val="tx1"/>
                      </a:solidFill>
                      <a:prstDash val="solid"/>
                    </a:lnR>
                    <a:lnT>
                      <a:noFill/>
                    </a:lnT>
                    <a:lnB w="12700" cmpd="sng">
                      <a:solidFill>
                        <a:schemeClr val="tx1"/>
                      </a:solidFill>
                      <a:prstDash val="solid"/>
                    </a:lnB>
                    <a:noFill/>
                  </a:tcPr>
                </a:tc>
                <a:tc>
                  <a:txBody>
                    <a:bodyPr/>
                    <a:p>
                      <a:pPr algn="ctr">
                        <a:buNone/>
                      </a:pPr>
                      <a:r>
                        <a:rPr lang="it-IT" altLang="en-US" b="0">
                          <a:solidFill>
                            <a:schemeClr val="accent3"/>
                          </a:solidFill>
                        </a:rPr>
                        <a:t>al 10%</a:t>
                      </a:r>
                      <a:endParaRPr lang="it-IT" altLang="en-US" b="0">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it-IT" altLang="en-US" b="0">
                          <a:solidFill>
                            <a:schemeClr val="accent3"/>
                          </a:solidFill>
                        </a:rPr>
                        <a:t>al 50%</a:t>
                      </a:r>
                      <a:endParaRPr lang="it-IT" altLang="en-US" b="0">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837055">
                <a:tc>
                  <a:txBody>
                    <a:bodyPr/>
                    <a:p>
                      <a:pPr algn="ctr">
                        <a:lnSpc>
                          <a:spcPct val="90000"/>
                        </a:lnSpc>
                        <a:buNone/>
                      </a:pPr>
                      <a:r>
                        <a:rPr lang="it-IT" altLang="en-US">
                          <a:solidFill>
                            <a:schemeClr val="accent3"/>
                          </a:solidFill>
                        </a:rPr>
                        <a:t>LogReg</a:t>
                      </a:r>
                      <a:endParaRPr lang="it-IT" altLang="en-US">
                        <a:solidFill>
                          <a:schemeClr val="accent3"/>
                        </a:solidFill>
                      </a:endParaRPr>
                    </a:p>
                  </a:txBody>
                  <a:tcPr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en-US">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901190">
                <a:tc>
                  <a:txBody>
                    <a:bodyPr/>
                    <a:p>
                      <a:pPr algn="ctr">
                        <a:lnSpc>
                          <a:spcPct val="90000"/>
                        </a:lnSpc>
                        <a:buNone/>
                      </a:pPr>
                      <a:r>
                        <a:rPr lang="it-IT" altLang="en-US">
                          <a:solidFill>
                            <a:schemeClr val="accent3"/>
                          </a:solidFill>
                        </a:rPr>
                        <a:t>NB</a:t>
                      </a:r>
                      <a:endParaRPr lang="it-IT" altLang="en-US">
                        <a:solidFill>
                          <a:schemeClr val="accent3"/>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5" name="Picture 4"/>
          <p:cNvPicPr>
            <a:picLocks noChangeAspect="1"/>
          </p:cNvPicPr>
          <p:nvPr/>
        </p:nvPicPr>
        <p:blipFill>
          <a:blip r:embed="rId1"/>
          <a:stretch>
            <a:fillRect/>
          </a:stretch>
        </p:blipFill>
        <p:spPr>
          <a:xfrm>
            <a:off x="1220470" y="987425"/>
            <a:ext cx="1920875" cy="1788160"/>
          </a:xfrm>
          <a:prstGeom prst="rect">
            <a:avLst/>
          </a:prstGeom>
        </p:spPr>
      </p:pic>
      <p:pic>
        <p:nvPicPr>
          <p:cNvPr id="6" name="Picture 5"/>
          <p:cNvPicPr>
            <a:picLocks noChangeAspect="1"/>
          </p:cNvPicPr>
          <p:nvPr/>
        </p:nvPicPr>
        <p:blipFill>
          <a:blip r:embed="rId2"/>
          <a:stretch>
            <a:fillRect/>
          </a:stretch>
        </p:blipFill>
        <p:spPr>
          <a:xfrm>
            <a:off x="1220470" y="2869565"/>
            <a:ext cx="1936750" cy="1809115"/>
          </a:xfrm>
          <a:prstGeom prst="rect">
            <a:avLst/>
          </a:prstGeom>
        </p:spPr>
      </p:pic>
      <p:pic>
        <p:nvPicPr>
          <p:cNvPr id="7" name="Picture 6"/>
          <p:cNvPicPr>
            <a:picLocks noChangeAspect="1"/>
          </p:cNvPicPr>
          <p:nvPr/>
        </p:nvPicPr>
        <p:blipFill>
          <a:blip r:embed="rId3"/>
          <a:stretch>
            <a:fillRect/>
          </a:stretch>
        </p:blipFill>
        <p:spPr>
          <a:xfrm>
            <a:off x="3253105" y="2894330"/>
            <a:ext cx="1919605" cy="1784350"/>
          </a:xfrm>
          <a:prstGeom prst="rect">
            <a:avLst/>
          </a:prstGeom>
        </p:spPr>
      </p:pic>
      <p:pic>
        <p:nvPicPr>
          <p:cNvPr id="8" name="Picture 7"/>
          <p:cNvPicPr>
            <a:picLocks noChangeAspect="1"/>
          </p:cNvPicPr>
          <p:nvPr/>
        </p:nvPicPr>
        <p:blipFill>
          <a:blip r:embed="rId4"/>
          <a:stretch>
            <a:fillRect/>
          </a:stretch>
        </p:blipFill>
        <p:spPr>
          <a:xfrm>
            <a:off x="3251200" y="987425"/>
            <a:ext cx="1921510" cy="17862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862455"/>
            <a:ext cx="8446770" cy="752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CONCLUSIONI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Abbiamo rispettato tutti gli obbiettivi che ci siamo imposti?</a:t>
            </a:r>
            <a:endParaRPr lang="it-IT" altLang="en-GB"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18" name="Text Box 17"/>
          <p:cNvSpPr txBox="1"/>
          <p:nvPr/>
        </p:nvSpPr>
        <p:spPr>
          <a:xfrm>
            <a:off x="1332230" y="1419860"/>
            <a:ext cx="506603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1. Predizione accurata di goodware e malware</a:t>
            </a:r>
            <a:endParaRPr lang="en-US"/>
          </a:p>
        </p:txBody>
      </p:sp>
      <p:grpSp>
        <p:nvGrpSpPr>
          <p:cNvPr id="1017" name="Google Shape;1017;p93"/>
          <p:cNvGrpSpPr/>
          <p:nvPr/>
        </p:nvGrpSpPr>
        <p:grpSpPr>
          <a:xfrm>
            <a:off x="7477560" y="1350564"/>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
        <p:nvSpPr>
          <p:cNvPr id="2" name="Rounded Rectangle 1"/>
          <p:cNvSpPr/>
          <p:nvPr/>
        </p:nvSpPr>
        <p:spPr>
          <a:xfrm>
            <a:off x="1043940" y="1131570"/>
            <a:ext cx="7279640" cy="28067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1332230" y="2068195"/>
            <a:ext cx="1949450" cy="306705"/>
          </a:xfrm>
          <a:prstGeom prst="rect">
            <a:avLst/>
          </a:prstGeom>
          <a:noFill/>
        </p:spPr>
        <p:txBody>
          <a:bodyPr wrap="none" rtlCol="0">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2. Feature selection</a:t>
            </a:r>
            <a:endParaRPr lang="en-US"/>
          </a:p>
        </p:txBody>
      </p:sp>
      <p:sp>
        <p:nvSpPr>
          <p:cNvPr id="4" name="Text Box 3"/>
          <p:cNvSpPr txBox="1"/>
          <p:nvPr/>
        </p:nvSpPr>
        <p:spPr>
          <a:xfrm>
            <a:off x="1332230" y="2715895"/>
            <a:ext cx="561721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3. Sporcare dataset e misurare differenze di classificazione</a:t>
            </a:r>
            <a:endParaRPr lang="en-US"/>
          </a:p>
        </p:txBody>
      </p:sp>
      <p:sp>
        <p:nvSpPr>
          <p:cNvPr id="5" name="Text Box 4"/>
          <p:cNvSpPr txBox="1"/>
          <p:nvPr/>
        </p:nvSpPr>
        <p:spPr>
          <a:xfrm>
            <a:off x="1332230" y="3363595"/>
            <a:ext cx="4109085" cy="306705"/>
          </a:xfrm>
          <a:prstGeom prst="rect">
            <a:avLst/>
          </a:prstGeom>
          <a:noFill/>
        </p:spPr>
        <p:txBody>
          <a:bodyPr wrap="none" rtlCol="0">
            <a:spAutoFit/>
          </a:bodyPr>
          <a:p>
            <a:pPr algn="l"/>
            <a:r>
              <a:rPr lang="it-IT" altLang="en-GB">
                <a:solidFill>
                  <a:schemeClr val="dk1"/>
                </a:solidFill>
                <a:sym typeface="+mn-ea"/>
              </a:rPr>
              <a:t>4. Mantenere alta riproducibilità dei risultati</a:t>
            </a:r>
            <a:endParaRPr lang="en-US"/>
          </a:p>
        </p:txBody>
      </p:sp>
      <p:cxnSp>
        <p:nvCxnSpPr>
          <p:cNvPr id="6" name="Straight Connector 5"/>
          <p:cNvCxnSpPr/>
          <p:nvPr/>
        </p:nvCxnSpPr>
        <p:spPr>
          <a:xfrm flipV="1">
            <a:off x="1042670" y="1851660"/>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42670" y="25330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42670" y="31807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 name="Google Shape;1017;p93"/>
          <p:cNvGrpSpPr/>
          <p:nvPr/>
        </p:nvGrpSpPr>
        <p:grpSpPr>
          <a:xfrm>
            <a:off x="7476925" y="2013504"/>
            <a:ext cx="382473" cy="382473"/>
            <a:chOff x="1492675" y="4992125"/>
            <a:chExt cx="481825" cy="481825"/>
          </a:xfrm>
        </p:grpSpPr>
        <p:sp>
          <p:nvSpPr>
            <p:cNvPr id="10"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1"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2" name="Google Shape;1017;p93"/>
          <p:cNvGrpSpPr/>
          <p:nvPr/>
        </p:nvGrpSpPr>
        <p:grpSpPr>
          <a:xfrm>
            <a:off x="7475020" y="2676444"/>
            <a:ext cx="382473" cy="382473"/>
            <a:chOff x="1492675" y="4992125"/>
            <a:chExt cx="481825" cy="481825"/>
          </a:xfrm>
        </p:grpSpPr>
        <p:sp>
          <p:nvSpPr>
            <p:cNvPr id="13"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4"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5" name="Google Shape;1017;p93"/>
          <p:cNvGrpSpPr/>
          <p:nvPr/>
        </p:nvGrpSpPr>
        <p:grpSpPr>
          <a:xfrm>
            <a:off x="7475655" y="3334939"/>
            <a:ext cx="382473" cy="382473"/>
            <a:chOff x="1492675" y="4992125"/>
            <a:chExt cx="481825" cy="481825"/>
          </a:xfrm>
        </p:grpSpPr>
        <p:sp>
          <p:nvSpPr>
            <p:cNvPr id="16"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7"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045" y="2067560"/>
            <a:ext cx="6899275" cy="1122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sz="4400"/>
              <a:t>Grazie dell’attenzione</a:t>
            </a:r>
            <a:endParaRPr lang="it-IT" altLang="en-GB" sz="4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4165600"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2.2. Presenza di valori nulli?</a:t>
            </a:r>
            <a:endParaRPr lang="it-IT" altLang="en-GB" sz="1600"/>
          </a:p>
        </p:txBody>
      </p:sp>
      <p:sp>
        <p:nvSpPr>
          <p:cNvPr id="23" name="Text Box 22"/>
          <p:cNvSpPr txBox="1"/>
          <p:nvPr/>
        </p:nvSpPr>
        <p:spPr>
          <a:xfrm>
            <a:off x="812800" y="2211705"/>
            <a:ext cx="7499985" cy="1168400"/>
          </a:xfrm>
          <a:prstGeom prst="rect">
            <a:avLst/>
          </a:prstGeom>
          <a:noFill/>
        </p:spPr>
        <p:txBody>
          <a:bodyPr wrap="square" rtlCol="0">
            <a:spAutoFit/>
          </a:bodyPr>
          <a:p>
            <a:pPr algn="just"/>
            <a:r>
              <a:rPr lang="it-IT" altLang="en-US" sz="1000">
                <a:sym typeface="+mn-ea"/>
              </a:rPr>
              <a:t>È </a:t>
            </a:r>
            <a:r>
              <a:rPr lang="en-US" sz="1000" b="1">
                <a:sym typeface="+mn-ea"/>
              </a:rPr>
              <a:t>solo la riga 2533 ad avere valori nulli</a:t>
            </a:r>
            <a:r>
              <a:rPr lang="en-US" sz="1000">
                <a:sym typeface="+mn-ea"/>
              </a:rPr>
              <a:t>. Decidiamo dunque eliminare la riga dal dataset, in quanto</a:t>
            </a:r>
            <a:r>
              <a:rPr lang="it-IT" altLang="en-US" sz="1000">
                <a:sym typeface="+mn-ea"/>
              </a:rPr>
              <a:t>:</a:t>
            </a:r>
            <a:endParaRPr lang="it-IT" altLang="en-US" sz="1000">
              <a:sym typeface="+mn-ea"/>
            </a:endParaRPr>
          </a:p>
          <a:p>
            <a:pPr algn="just"/>
            <a:endParaRPr lang="it-IT" altLang="en-US" sz="1000">
              <a:sym typeface="+mn-ea"/>
            </a:endParaRPr>
          </a:p>
          <a:p>
            <a:pPr marL="228600" indent="-228600" algn="just">
              <a:buAutoNum type="arabicPeriod"/>
            </a:pPr>
            <a:r>
              <a:rPr lang="it-IT" altLang="en-US" sz="1000" b="1">
                <a:sym typeface="+mn-ea"/>
              </a:rPr>
              <a:t>No</a:t>
            </a:r>
            <a:r>
              <a:rPr lang="en-US" sz="1000" b="1">
                <a:sym typeface="+mn-ea"/>
              </a:rPr>
              <a:t>n fornisce nessun valore informativo</a:t>
            </a:r>
            <a:r>
              <a:rPr lang="en-US" sz="1000">
                <a:sym typeface="+mn-ea"/>
              </a:rPr>
              <a:t>, tutte le sue feature sono nulle.</a:t>
            </a:r>
            <a:endParaRPr lang="en-US" sz="1000">
              <a:sym typeface="+mn-ea"/>
            </a:endParaRPr>
          </a:p>
          <a:p>
            <a:pPr marL="228600" indent="-228600" algn="just">
              <a:buAutoNum type="arabicPeriod"/>
            </a:pPr>
            <a:endParaRPr lang="en-US" sz="1000">
              <a:sym typeface="+mn-ea"/>
            </a:endParaRPr>
          </a:p>
          <a:p>
            <a:pPr marL="228600" indent="-228600" algn="just">
              <a:buAutoNum type="arabicPeriod"/>
            </a:pPr>
            <a:r>
              <a:rPr lang="en-US" sz="1000"/>
              <a:t>Stiamo eliminando una sola riga, anche se avesse avuto delle feature non nulle la perdita di</a:t>
            </a:r>
            <a:r>
              <a:rPr lang="it-IT" altLang="en-US" sz="1000"/>
              <a:t> </a:t>
            </a:r>
            <a:r>
              <a:rPr lang="en-US" sz="1000"/>
              <a:t>informazione sarebbe stata pressapoco irrisoria</a:t>
            </a:r>
            <a:endParaRPr lang="en-US" sz="1000"/>
          </a:p>
          <a:p>
            <a:pPr algn="just"/>
            <a:endParaRPr lang="it-IT" altLang="en-US" sz="1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2.3. </a:t>
            </a:r>
            <a:r>
              <a:rPr lang="en-GB" sz="1600"/>
              <a:t>D</a:t>
            </a:r>
            <a:r>
              <a:rPr lang="it-IT" altLang="en-GB" sz="1600"/>
              <a:t>ati sparsi?</a:t>
            </a:r>
            <a:endParaRPr lang="it-IT" altLang="en-GB" sz="1600"/>
          </a:p>
        </p:txBody>
      </p:sp>
      <p:sp>
        <p:nvSpPr>
          <p:cNvPr id="23" name="Text Box 22"/>
          <p:cNvSpPr txBox="1"/>
          <p:nvPr/>
        </p:nvSpPr>
        <p:spPr>
          <a:xfrm>
            <a:off x="1259840" y="4368165"/>
            <a:ext cx="6316345" cy="398780"/>
          </a:xfrm>
          <a:prstGeom prst="rect">
            <a:avLst/>
          </a:prstGeom>
          <a:noFill/>
        </p:spPr>
        <p:txBody>
          <a:bodyPr wrap="square" rtlCol="0">
            <a:spAutoFit/>
          </a:bodyPr>
          <a:p>
            <a:pPr algn="just"/>
            <a:r>
              <a:rPr lang="it-IT" altLang="en-US" sz="1000"/>
              <a:t>La maggior parte delle feature </a:t>
            </a:r>
            <a:r>
              <a:rPr lang="it-IT" altLang="en-US" sz="1000" b="1"/>
              <a:t>non è bilanciata</a:t>
            </a:r>
            <a:r>
              <a:rPr lang="it-IT" altLang="en-US" sz="1000"/>
              <a:t>, la stra-grande maggioranza contiene quasi unicamente zeri.</a:t>
            </a:r>
            <a:endParaRPr lang="it-IT" altLang="en-US" sz="1000"/>
          </a:p>
        </p:txBody>
      </p:sp>
      <p:pic>
        <p:nvPicPr>
          <p:cNvPr id="18" name="Picture 17"/>
          <p:cNvPicPr>
            <a:picLocks noChangeAspect="1"/>
          </p:cNvPicPr>
          <p:nvPr/>
        </p:nvPicPr>
        <p:blipFill>
          <a:blip r:embed="rId1"/>
          <a:stretch>
            <a:fillRect/>
          </a:stretch>
        </p:blipFill>
        <p:spPr>
          <a:xfrm>
            <a:off x="1259840" y="2211705"/>
            <a:ext cx="6292215" cy="2070735"/>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394906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2.4. </a:t>
            </a:r>
            <a:r>
              <a:rPr lang="it-IT" altLang="en-GB" sz="1600">
                <a:sym typeface="+mn-ea"/>
              </a:rPr>
              <a:t>Correlazione con il target?</a:t>
            </a:r>
            <a:endParaRPr lang="it-IT" altLang="en-GB" sz="1600"/>
          </a:p>
          <a:p>
            <a:pPr marL="0" lvl="0" indent="0" algn="l" rtl="0">
              <a:spcBef>
                <a:spcPts val="0"/>
              </a:spcBef>
              <a:spcAft>
                <a:spcPts val="0"/>
              </a:spcAft>
              <a:buNone/>
            </a:pPr>
            <a:endParaRPr lang="it-IT" altLang="en-GB" sz="1600"/>
          </a:p>
        </p:txBody>
      </p:sp>
      <p:sp>
        <p:nvSpPr>
          <p:cNvPr id="23" name="Text Box 22"/>
          <p:cNvSpPr txBox="1"/>
          <p:nvPr/>
        </p:nvSpPr>
        <p:spPr>
          <a:xfrm>
            <a:off x="828040" y="3233420"/>
            <a:ext cx="7482205" cy="860425"/>
          </a:xfrm>
          <a:prstGeom prst="rect">
            <a:avLst/>
          </a:prstGeom>
          <a:noFill/>
        </p:spPr>
        <p:txBody>
          <a:bodyPr wrap="square" rtlCol="0">
            <a:spAutoFit/>
          </a:bodyPr>
          <a:p>
            <a:pPr algn="just"/>
            <a:r>
              <a:rPr lang="it-IT" altLang="en-US" sz="1000"/>
              <a:t>Dal test appena eseguito si dimostra che, su tutte le 241 feature, </a:t>
            </a:r>
            <a:r>
              <a:rPr lang="it-IT" altLang="en-US" sz="1000" b="1"/>
              <a:t>esistono quindi delle colonne, per la precisione 4,</a:t>
            </a:r>
            <a:r>
              <a:rPr lang="it-IT" altLang="en-US" sz="1000"/>
              <a:t> che hanno </a:t>
            </a:r>
            <a:r>
              <a:rPr lang="it-IT" altLang="en-US" sz="1000"/>
              <a:t>correlazione superiore al 50% con il target. </a:t>
            </a:r>
            <a:endParaRPr lang="it-IT" altLang="en-US" sz="1000"/>
          </a:p>
          <a:p>
            <a:pPr algn="just"/>
            <a:endParaRPr lang="it-IT" altLang="en-US" sz="1000"/>
          </a:p>
          <a:p>
            <a:pPr algn="just"/>
            <a:r>
              <a:rPr lang="it-IT" altLang="en-US" sz="1000"/>
              <a:t>Quindi, quando andremo ad inserire rumore all’interno del dataset, sarà necessario </a:t>
            </a:r>
            <a:r>
              <a:rPr lang="it-IT" altLang="en-US" sz="1000" b="1"/>
              <a:t>prestare particolare attenzione a queste colonne</a:t>
            </a:r>
            <a:r>
              <a:rPr lang="it-IT" altLang="en-US" sz="1000"/>
              <a:t>.</a:t>
            </a:r>
            <a:endParaRPr lang="it-IT" altLang="en-US" sz="1000"/>
          </a:p>
        </p:txBody>
      </p:sp>
      <p:pic>
        <p:nvPicPr>
          <p:cNvPr id="2" name="Picture 1"/>
          <p:cNvPicPr>
            <a:picLocks noChangeAspect="1"/>
          </p:cNvPicPr>
          <p:nvPr/>
        </p:nvPicPr>
        <p:blipFill>
          <a:blip r:embed="rId1"/>
          <a:stretch>
            <a:fillRect/>
          </a:stretch>
        </p:blipFill>
        <p:spPr>
          <a:xfrm>
            <a:off x="1553210" y="2284095"/>
            <a:ext cx="5730240" cy="791210"/>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- 3. SCLETA DEI MODELLI: -</a:t>
            </a:r>
            <a:br>
              <a:rPr lang="it-IT" altLang="en-GB"/>
            </a:br>
            <a:r>
              <a:rPr lang="it-IT" altLang="en-GB"/>
              <a:t> BASELINE E MODELLI DI VALIDAZIONE</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Selezione di 2 modelli di machine learning adatti alla risoluzione del nostri obbiettivi.</a:t>
            </a:r>
            <a:r>
              <a:rPr lang="it-IT" altLang="en-GB" sz="1400"/>
              <a:t> Una volta scelti si procede con il creare una baseline.</a:t>
            </a:r>
            <a:endParaRPr lang="it-IT" altLang="en-GB"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3.1. Scelta dei modelli</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sym typeface="+mn-ea"/>
              </a:rPr>
              <a:t>La scelta dei modelli usati per la classificazione dei dati ricade sui 2 seguenti modelli:</a:t>
            </a:r>
            <a:endParaRPr lang="it-IT" altLang="en-US" sz="1000"/>
          </a:p>
        </p:txBody>
      </p:sp>
      <p:sp>
        <p:nvSpPr>
          <p:cNvPr id="620" name="Google Shape;620;p73"/>
          <p:cNvSpPr txBox="1"/>
          <p:nvPr>
            <p:ph type="subTitle" idx="1"/>
          </p:nvPr>
        </p:nvSpPr>
        <p:spPr>
          <a:xfrm>
            <a:off x="5257800" y="219265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119135" y="219267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sp>
        <p:nvSpPr>
          <p:cNvPr id="623" name="Google Shape;623;p73"/>
          <p:cNvSpPr txBox="1"/>
          <p:nvPr/>
        </p:nvSpPr>
        <p:spPr>
          <a:xfrm>
            <a:off x="566420" y="2602230"/>
            <a:ext cx="3651885" cy="18789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en-GB" sz="1000"/>
              <a:t>Un modello molto </a:t>
            </a:r>
            <a:r>
              <a:rPr lang="en-GB" sz="1000" b="1"/>
              <a:t>ben prestante alla presenza di un dataset sbilanciato, sparso e con molte</a:t>
            </a:r>
            <a:r>
              <a:rPr lang="it-IT" altLang="en-GB" sz="1000" b="1"/>
              <a:t> </a:t>
            </a:r>
            <a:r>
              <a:rPr lang="en-GB" sz="1000" b="1"/>
              <a:t>feature</a:t>
            </a:r>
            <a:r>
              <a:rPr lang="en-GB" sz="1000"/>
              <a:t> (che quindi ci aspettiamo funzioni molto bene fin da subito). Si sceglie dunque questo</a:t>
            </a:r>
            <a:r>
              <a:rPr lang="it-IT" altLang="en-GB" sz="1000"/>
              <a:t> </a:t>
            </a:r>
            <a:r>
              <a:rPr lang="en-GB" sz="1000"/>
              <a:t>modello per la sua robustezza anche in presenza di rumore, inoltre, come qualità aggiuntiva,</a:t>
            </a:r>
            <a:r>
              <a:rPr lang="it-IT" altLang="en-GB" sz="1000"/>
              <a:t> </a:t>
            </a:r>
            <a:r>
              <a:rPr lang="en-GB" sz="1000"/>
              <a:t>abbiamo che Logistic Regression è un modello lineare che fornisce coefficienti (Theta) che possono</a:t>
            </a:r>
            <a:r>
              <a:rPr lang="it-IT" altLang="en-GB" sz="1000"/>
              <a:t> </a:t>
            </a:r>
            <a:r>
              <a:rPr lang="en-GB" sz="1000"/>
              <a:t>essere interpretati facilmente, permettendo di capire l'importanza relativa di ciascuna feature.</a:t>
            </a:r>
            <a:endParaRPr lang="en-GB" sz="1000"/>
          </a:p>
        </p:txBody>
      </p:sp>
      <p:pic>
        <p:nvPicPr>
          <p:cNvPr id="3" name="Picture 2" descr="naive bayes icon"/>
          <p:cNvPicPr>
            <a:picLocks noChangeAspect="1"/>
          </p:cNvPicPr>
          <p:nvPr/>
        </p:nvPicPr>
        <p:blipFill>
          <a:blip r:embed="rId1">
            <a:grayscl/>
          </a:blip>
          <a:stretch>
            <a:fillRect/>
          </a:stretch>
        </p:blipFill>
        <p:spPr>
          <a:xfrm>
            <a:off x="6544945" y="1570355"/>
            <a:ext cx="622300" cy="622300"/>
          </a:xfrm>
          <a:prstGeom prst="rect">
            <a:avLst/>
          </a:prstGeom>
        </p:spPr>
      </p:pic>
      <p:pic>
        <p:nvPicPr>
          <p:cNvPr id="2" name="Picture 1" descr="logistic regression"/>
          <p:cNvPicPr>
            <a:picLocks noChangeAspect="1"/>
          </p:cNvPicPr>
          <p:nvPr/>
        </p:nvPicPr>
        <p:blipFill>
          <a:blip r:embed="rId2"/>
          <a:stretch>
            <a:fillRect/>
          </a:stretch>
        </p:blipFill>
        <p:spPr>
          <a:xfrm>
            <a:off x="2053590" y="1637030"/>
            <a:ext cx="628650" cy="628650"/>
          </a:xfrm>
          <a:prstGeom prst="rect">
            <a:avLst/>
          </a:prstGeom>
        </p:spPr>
      </p:pic>
      <p:sp>
        <p:nvSpPr>
          <p:cNvPr id="4" name="Google Shape;623;p73"/>
          <p:cNvSpPr txBox="1"/>
          <p:nvPr/>
        </p:nvSpPr>
        <p:spPr>
          <a:xfrm>
            <a:off x="5076190" y="2602230"/>
            <a:ext cx="3651885" cy="19856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it-IT" altLang="en-GB" sz="1000"/>
              <a:t>I</a:t>
            </a:r>
            <a:r>
              <a:rPr lang="en-GB" sz="1000"/>
              <a:t>l</a:t>
            </a:r>
            <a:r>
              <a:rPr lang="it-IT" altLang="en-GB" sz="1000"/>
              <a:t> </a:t>
            </a:r>
            <a:r>
              <a:rPr lang="en-GB" sz="1000"/>
              <a:t>modello di Bernoulli Naive Bayes è particolarmente robusto quando molte feature assumono</a:t>
            </a:r>
            <a:r>
              <a:rPr lang="it-IT" altLang="en-GB" sz="1000"/>
              <a:t> </a:t>
            </a:r>
            <a:r>
              <a:rPr lang="en-GB" sz="1000"/>
              <a:t>valori zero</a:t>
            </a:r>
            <a:r>
              <a:rPr lang="it-IT" altLang="en-GB" sz="1000"/>
              <a:t>. </a:t>
            </a:r>
            <a:r>
              <a:rPr lang="en-GB" sz="1000"/>
              <a:t>Il motivo principale per la scelta di questo modello,</a:t>
            </a:r>
            <a:r>
              <a:rPr lang="it-IT" altLang="en-GB" sz="1000"/>
              <a:t> </a:t>
            </a:r>
            <a:r>
              <a:rPr lang="en-GB" sz="1000"/>
              <a:t>però, ricorre nel fatto che è un modello </a:t>
            </a:r>
            <a:r>
              <a:rPr lang="en-GB" sz="1000" b="1"/>
              <a:t>molto semplice e computazionalmente efficiente</a:t>
            </a:r>
            <a:r>
              <a:rPr lang="en-GB" sz="1000"/>
              <a:t>, adatto</a:t>
            </a:r>
            <a:r>
              <a:rPr lang="it-IT" altLang="en-GB" sz="1000"/>
              <a:t> </a:t>
            </a:r>
            <a:r>
              <a:rPr lang="en-GB" sz="1000"/>
              <a:t>a dataset con molte feature. Data la sua semplicità ci aspettiamo performi leggermente peggio</a:t>
            </a:r>
            <a:r>
              <a:rPr lang="it-IT" altLang="en-GB" sz="1000"/>
              <a:t> </a:t>
            </a:r>
            <a:r>
              <a:rPr lang="en-GB" sz="1000"/>
              <a:t>rispetto al modello precedente, anche se non di troppo avendo comunque un dataset con</a:t>
            </a:r>
            <a:r>
              <a:rPr lang="it-IT" altLang="en-GB" sz="1000"/>
              <a:t> </a:t>
            </a:r>
            <a:r>
              <a:rPr lang="en-GB" sz="1000"/>
              <a:t>caratteristiche sorprendentemente ben allineate con le richieste di Bernoulli Naive Bayes. Ci aspettiamo però che performi</a:t>
            </a:r>
            <a:r>
              <a:rPr lang="it-IT" altLang="en-GB" sz="1000"/>
              <a:t> </a:t>
            </a:r>
            <a:r>
              <a:rPr lang="en-GB" sz="1000"/>
              <a:t>peggio rispetto al modello precedente nel momento in cui introduciamo rumore nel dataset.</a:t>
            </a:r>
            <a:endParaRPr lang="en-GB" sz="1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29273</Words>
  <Application>WPS Presentation</Application>
  <PresentationFormat/>
  <Paragraphs>637</Paragraphs>
  <Slides>44</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44</vt:i4>
      </vt:variant>
    </vt:vector>
  </HeadingPairs>
  <TitlesOfParts>
    <vt:vector size="65" baseType="lpstr">
      <vt:lpstr>Arial</vt:lpstr>
      <vt:lpstr>SimSun</vt:lpstr>
      <vt:lpstr>Wingdings</vt:lpstr>
      <vt:lpstr>Arial</vt:lpstr>
      <vt:lpstr>DejaVu Sans</vt:lpstr>
      <vt:lpstr>Vidaloka</vt:lpstr>
      <vt:lpstr>C059</vt:lpstr>
      <vt:lpstr>Montserrat</vt:lpstr>
      <vt:lpstr>Lato</vt:lpstr>
      <vt:lpstr>Crimson Text</vt:lpstr>
      <vt:lpstr>Merriweather Light</vt:lpstr>
      <vt:lpstr>Russo One</vt:lpstr>
      <vt:lpstr>Mako</vt:lpstr>
      <vt:lpstr>Josefin Sans</vt:lpstr>
      <vt:lpstr>Open Sans SemiBold</vt:lpstr>
      <vt:lpstr>Open Sans</vt:lpstr>
      <vt:lpstr>Microsoft YaHei</vt:lpstr>
      <vt:lpstr>Noto Sans CJK SC</vt:lpstr>
      <vt:lpstr>Arial Unicode MS</vt:lpstr>
      <vt:lpstr>OpenSymbol</vt:lpstr>
      <vt:lpstr>Minimalist Business Slides XL by Slidesgo</vt:lpstr>
      <vt:lpstr>Goodware VS Malware: </vt:lpstr>
      <vt:lpstr>1. Introduzione</vt:lpstr>
      <vt:lpstr>- 2. DATA EXPLORATION -</vt:lpstr>
      <vt:lpstr>2. Data exploration</vt:lpstr>
      <vt:lpstr>2. Data exploration</vt:lpstr>
      <vt:lpstr>2. Data exploration</vt:lpstr>
      <vt:lpstr>2. Data exploration</vt:lpstr>
      <vt:lpstr>- 3. SCLETA DEI MODELLI: -  BASELINE E MODELLI DI VALIDAZIONE</vt:lpstr>
      <vt:lpstr>3.1. Scelta dei modelli</vt:lpstr>
      <vt:lpstr>3.2. Modelli baseline</vt:lpstr>
      <vt:lpstr>- 4. PREPARAZIONE DATI: - FEATURE SELECTION </vt:lpstr>
      <vt:lpstr>4.1. Eliminazione feature rindondanti</vt:lpstr>
      <vt:lpstr>4.2. Highlight feature più correlate al target</vt:lpstr>
      <vt:lpstr>4.3. RFE (RECURSIVE FEATURE ELIMINATION):</vt:lpstr>
      <vt:lpstr>- 5. DATA EXPLORATION PT2: - FEATURE CHE MEGLIO DISCRIMINANO </vt:lpstr>
      <vt:lpstr>5.1. Visualizzazione risultati: Logistic regression</vt:lpstr>
      <vt:lpstr>5.1. Visualizzazione risultati: Naive Bayes</vt:lpstr>
      <vt:lpstr>5.2. Considerazioni sui risultati</vt:lpstr>
      <vt:lpstr>- 6. SPORCARE I DATASET -</vt:lpstr>
      <vt:lpstr>6.0. Introduzione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 CONCLUSIONI  -</vt:lpstr>
      <vt:lpstr>PowerPoint 演示文稿</vt:lpstr>
      <vt:lpstr>Grazie dell’attenzione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Goodware VS Malware: </dc:title>
  <dc:creator/>
  <cp:lastModifiedBy>Cava</cp:lastModifiedBy>
  <cp:revision>129</cp:revision>
  <dcterms:created xsi:type="dcterms:W3CDTF">2024-07-03T21:39:07Z</dcterms:created>
  <dcterms:modified xsi:type="dcterms:W3CDTF">2024-07-03T21:39:07Z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1033-11.1.0.11719</vt:lpwstr>
  </property>
</Properties>
</file>